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embeddedFontLst>
    <p:embeddedFont>
      <p:font typeface="Encode Sans ExtraBold"/>
      <p:bold r:id="rId15"/>
    </p:embeddedFont>
    <p:embeddedFont>
      <p:font typeface="Lustria"/>
      <p:regular r:id="rId16"/>
    </p:embeddedFont>
    <p:embeddedFont>
      <p:font typeface="Open Sans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F280B3E-B873-4D94-92FE-B410DCFED2CD}">
  <a:tblStyle styleId="{8F280B3E-B873-4D94-92FE-B410DCFED2C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EncodeSansExtraBold-bold.fntdata"/><Relationship Id="rId14" Type="http://schemas.openxmlformats.org/officeDocument/2006/relationships/slide" Target="slides/slide9.xml"/><Relationship Id="rId17" Type="http://schemas.openxmlformats.org/officeDocument/2006/relationships/font" Target="fonts/OpenSans-regular.fntdata"/><Relationship Id="rId16" Type="http://schemas.openxmlformats.org/officeDocument/2006/relationships/font" Target="fonts/Lustria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italic.fntdata"/><Relationship Id="rId6" Type="http://schemas.openxmlformats.org/officeDocument/2006/relationships/slide" Target="slides/slide1.xml"/><Relationship Id="rId18" Type="http://schemas.openxmlformats.org/officeDocument/2006/relationships/font" Target="fonts/Open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f19e5516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11f19e5516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1f19e5516a_0_2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g11f19e5516a_0_2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11f19e5516a_0_2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56879b094e_0_3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g256879b094e_0_35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g256879b094e_0_35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56879b094e_0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g256879b094e_0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256879b094e_0_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56879b094e_0_3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g256879b094e_0_3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g256879b094e_0_34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56879b094e_0_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g256879b094e_0_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256879b094e_0_9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56879b094e_0_1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g256879b094e_0_1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256879b094e_0_18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56879b094e_0_2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5" name="Google Shape;165;g256879b094e_0_26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g256879b094e_0_26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123: Physics lab 4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89" name="Google Shape;89;p13"/>
          <p:cNvSpPr/>
          <p:nvPr/>
        </p:nvSpPr>
        <p:spPr>
          <a:xfrm>
            <a:off x="11357675" y="2879000"/>
            <a:ext cx="117900" cy="31119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11800" y="1525300"/>
            <a:ext cx="8868300" cy="10158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(Some) New teams today!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Start a new lab notes doc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3086625" y="27754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3"/>
          <p:cNvSpPr/>
          <p:nvPr/>
        </p:nvSpPr>
        <p:spPr>
          <a:xfrm>
            <a:off x="3086625" y="44561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5350" y="5638401"/>
            <a:ext cx="763575" cy="76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3"/>
          <p:cNvSpPr txBox="1"/>
          <p:nvPr/>
        </p:nvSpPr>
        <p:spPr>
          <a:xfrm>
            <a:off x="870050" y="5764450"/>
            <a:ext cx="841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door</a:t>
            </a:r>
            <a:endParaRPr sz="2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5" name="Google Shape;9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90125" y="5638400"/>
            <a:ext cx="1126800" cy="11268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5749825" y="6192500"/>
            <a:ext cx="1515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podium</a:t>
            </a:r>
            <a:endParaRPr sz="2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5213250" y="27754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3"/>
          <p:cNvSpPr/>
          <p:nvPr/>
        </p:nvSpPr>
        <p:spPr>
          <a:xfrm>
            <a:off x="5213250" y="44561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3"/>
          <p:cNvSpPr/>
          <p:nvPr/>
        </p:nvSpPr>
        <p:spPr>
          <a:xfrm>
            <a:off x="7406775" y="27754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3"/>
          <p:cNvSpPr/>
          <p:nvPr/>
        </p:nvSpPr>
        <p:spPr>
          <a:xfrm>
            <a:off x="7406775" y="44561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3"/>
          <p:cNvSpPr txBox="1"/>
          <p:nvPr/>
        </p:nvSpPr>
        <p:spPr>
          <a:xfrm>
            <a:off x="7518375" y="4172250"/>
            <a:ext cx="1311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Kendra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Hanan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Yashu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Tavleen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7462575" y="25076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Anna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Miranda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Evelyn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Sarah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5273250" y="25076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Halle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Mouna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Mark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Sophie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3040425" y="25076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Zaryab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Lima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Kady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Gurleen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5160300" y="421620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Huma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Jensie</a:t>
            </a:r>
            <a:b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Dennis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Aidan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3040425" y="41783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Horea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Jamal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Joey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Dane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7" name="Google Shape;107;p13"/>
          <p:cNvSpPr txBox="1"/>
          <p:nvPr/>
        </p:nvSpPr>
        <p:spPr>
          <a:xfrm>
            <a:off x="3915250" y="3728125"/>
            <a:ext cx="7960200" cy="523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REPLACE WITH SEATING CHART FOR YOUR STUDENTS IF APPLICABLE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 txBox="1"/>
          <p:nvPr/>
        </p:nvSpPr>
        <p:spPr>
          <a:xfrm>
            <a:off x="10208775" y="6049925"/>
            <a:ext cx="1515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windows</a:t>
            </a:r>
            <a:endParaRPr sz="2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4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/>
          </a:p>
        </p:txBody>
      </p:sp>
      <p:sp>
        <p:nvSpPr>
          <p:cNvPr id="115" name="Google Shape;115;p14"/>
          <p:cNvSpPr txBox="1"/>
          <p:nvPr/>
        </p:nvSpPr>
        <p:spPr>
          <a:xfrm>
            <a:off x="939850" y="1505425"/>
            <a:ext cx="11121000" cy="19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08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Noto Sans Symbol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Scientific integrity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Plucked ruler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This week and next week!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6" name="Google Shape;11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Scientific integrity</a:t>
            </a:r>
            <a:endParaRPr sz="1500"/>
          </a:p>
        </p:txBody>
      </p:sp>
      <p:sp>
        <p:nvSpPr>
          <p:cNvPr id="124" name="Google Shape;124;p15"/>
          <p:cNvSpPr txBox="1"/>
          <p:nvPr/>
        </p:nvSpPr>
        <p:spPr>
          <a:xfrm>
            <a:off x="558075" y="1257025"/>
            <a:ext cx="10957800" cy="53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Absolutely essential to the advancement of science.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data.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Report </a:t>
            </a:r>
            <a:r>
              <a:rPr lang="en-US" sz="2400" u="sng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all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the data collected in the same procedure, even if it doesn’t seem to match what you expected. If you think measured values are incorrect, identify what caused the problem. 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methods.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Report your procedures clearly. If something interfered with your getting “good data,” record what happened and collect new data, not hiding the other data. 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sources.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If you get ideas from another group </a:t>
            </a:r>
            <a:b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(a great thing to do!), credit them by name. 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interpretations.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Beware of bias toward confirming your predictions. Don’t claim more than the data supports.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5" name="Google Shape;125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6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Holding ourselves accountable</a:t>
            </a:r>
            <a:endParaRPr sz="1500"/>
          </a:p>
        </p:txBody>
      </p:sp>
      <p:sp>
        <p:nvSpPr>
          <p:cNvPr id="133" name="Google Shape;133;p16"/>
          <p:cNvSpPr txBox="1"/>
          <p:nvPr/>
        </p:nvSpPr>
        <p:spPr>
          <a:xfrm>
            <a:off x="558075" y="1257025"/>
            <a:ext cx="109578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We are all tempted to slip! (Because it’s easier, because we’re not confident about our experiment, because we think it doesn’t really matter, because we think we’ll be graded on correctness…)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How can we hold ourselves accountable?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Purposely keep an open mind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Think critically: what might have made X happen?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Seek disconfirmatory evidence - extend range, try a different method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Talk to another group to see what they’re doing and what they’re getting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Reduce uncertainty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4" name="Google Shape;134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7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Scientific integrity concerns</a:t>
            </a:r>
            <a:endParaRPr sz="1500"/>
          </a:p>
        </p:txBody>
      </p:sp>
      <p:sp>
        <p:nvSpPr>
          <p:cNvPr id="142" name="Google Shape;142;p17"/>
          <p:cNvSpPr txBox="1"/>
          <p:nvPr/>
        </p:nvSpPr>
        <p:spPr>
          <a:xfrm>
            <a:off x="558075" y="1257025"/>
            <a:ext cx="10957800" cy="9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What were some of the scientific integrity concerns that arose </a:t>
            </a:r>
            <a:b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for you or your classmates in previous quarters of this course?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8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 plucked ruler</a:t>
            </a:r>
            <a:endParaRPr sz="1500"/>
          </a:p>
        </p:txBody>
      </p:sp>
      <p:sp>
        <p:nvSpPr>
          <p:cNvPr id="151" name="Google Shape;151;p18"/>
          <p:cNvSpPr txBox="1"/>
          <p:nvPr/>
        </p:nvSpPr>
        <p:spPr>
          <a:xfrm>
            <a:off x="561150" y="1157900"/>
            <a:ext cx="10794600" cy="49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When you hold or clamp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 ruler so that it overhangs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edge of a table, you can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pluck it and it will oscillate.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Various factors might influence the period of oscillation: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Length (total, or hanging over the edge)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Stiffness (material)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Amplitude (how far you pluck the ruler to start)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…?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2" name="Google Shape;15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73175" y="273625"/>
            <a:ext cx="5883801" cy="2341778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19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Goal for this and next week</a:t>
            </a:r>
            <a:endParaRPr sz="1500"/>
          </a:p>
        </p:txBody>
      </p:sp>
      <p:sp>
        <p:nvSpPr>
          <p:cNvPr id="161" name="Google Shape;161;p19"/>
          <p:cNvSpPr txBox="1"/>
          <p:nvPr/>
        </p:nvSpPr>
        <p:spPr>
          <a:xfrm>
            <a:off x="332550" y="1157900"/>
            <a:ext cx="11499900" cy="51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Provide the strongest possible evidence to address the question,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Does [factor of your choice] affect the period of oscillation? If so, what is the relationship?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To begin: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Predict the answer to the above question, and explain.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Design a pilot experiment to work out how best to measure the period while varying your factor of choice.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Quantify uncertainty.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Document your plan very clearly, so that you can continue your work next week as needed.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2" name="Google Shape;162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0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21B93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>
              <a:solidFill>
                <a:srgbClr val="521B93"/>
              </a:solidFill>
            </a:endParaRPr>
          </a:p>
        </p:txBody>
      </p:sp>
      <p:graphicFrame>
        <p:nvGraphicFramePr>
          <p:cNvPr id="170" name="Google Shape;170;p20"/>
          <p:cNvGraphicFramePr/>
          <p:nvPr/>
        </p:nvGraphicFramePr>
        <p:xfrm>
          <a:off x="608800" y="1328075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{8F280B3E-B873-4D94-92FE-B410DCFED2CD}</a:tableStyleId>
              </a:tblPr>
              <a:tblGrid>
                <a:gridCol w="2619700"/>
                <a:gridCol w="7648925"/>
                <a:gridCol w="1021300"/>
              </a:tblGrid>
              <a:tr h="1077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Predictions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Predictions are made and justified with reference to known physics concepts.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</a:tr>
              <a:tr h="1367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collection &amp;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Ample data is collected. Decisions about data collection are justified. Reasonable means for reducing uncertainty are described and carried out.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</a:tr>
              <a:tr h="1300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Integrity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Practical, actionable, and creative strategies for reducing bias in experiments are described and carried out.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</a:tr>
              <a:tr h="1004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Comparison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easurements are compared or related using appropriate uncertainty and statistics.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  <p:sp>
        <p:nvSpPr>
          <p:cNvPr id="171" name="Google Shape;171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1"/>
          <p:cNvSpPr/>
          <p:nvPr/>
        </p:nvSpPr>
        <p:spPr>
          <a:xfrm>
            <a:off x="437425" y="1778550"/>
            <a:ext cx="11469900" cy="21051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8" name="Google Shape;17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1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180" name="Google Shape;180;p21"/>
          <p:cNvSpPr txBox="1"/>
          <p:nvPr/>
        </p:nvSpPr>
        <p:spPr>
          <a:xfrm>
            <a:off x="629825" y="1978625"/>
            <a:ext cx="11469900" cy="16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 and submit Lab Notes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Answer Lab HW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1" name="Google Shape;181;p2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