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6858000" cx="12192000"/>
  <p:notesSz cx="6858000" cy="9144000"/>
  <p:embeddedFontLst>
    <p:embeddedFont>
      <p:font typeface="Encode Sans ExtraBold"/>
      <p:bold r:id="rId12"/>
    </p:embeddedFont>
    <p:embeddedFont>
      <p:font typeface="Lustria"/>
      <p:regular r:id="rId13"/>
    </p:embeddedFont>
    <p:embeddedFont>
      <p:font typeface="Open Sans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E3980A45-A420-460D-998E-428733ABB887}">
  <a:tblStyle styleId="{E3980A45-A420-460D-998E-428733ABB88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63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63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  <a:tcStyle>
        <a:fill>
          <a:solidFill>
            <a:srgbClr val="F2F2F2"/>
          </a:solidFill>
        </a:fill>
      </a:tcStyle>
    </a:band1H>
    <a:band2H>
      <a:tcTxStyle/>
    </a:band2H>
    <a:band1V>
      <a:tcTxStyle/>
      <a:tcStyle>
        <a:fill>
          <a:solidFill>
            <a:srgbClr val="F2F2F2"/>
          </a:solidFill>
        </a:fill>
      </a:tcStyle>
    </a:band1V>
    <a:band2V>
      <a:tcTxStyle/>
    </a:band2V>
    <a:lastCol>
      <a:tcTxStyle b="on"/>
    </a:lastCol>
    <a:firstCol>
      <a:tcTxStyle b="on"/>
    </a:firstCol>
    <a:lastRow>
      <a:tcTxStyle b="on"/>
      <a:tcStyle>
        <a:tcBdr>
          <a:top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top>
        </a:tcBdr>
      </a:tcStyle>
    </a:lastRow>
    <a:seCell>
      <a:tcTxStyle/>
    </a:seCell>
    <a:swCell>
      <a:tcTxStyle/>
    </a:swCell>
    <a:firstRow>
      <a:tcTxStyle b="on"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Lustria-regular.fntdata"/><Relationship Id="rId12" Type="http://schemas.openxmlformats.org/officeDocument/2006/relationships/font" Target="fonts/EncodeSansExtraBold-bold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OpenSans-bold.fntdata"/><Relationship Id="rId14" Type="http://schemas.openxmlformats.org/officeDocument/2006/relationships/font" Target="fonts/OpenSans-regular.fntdata"/><Relationship Id="rId17" Type="http://schemas.openxmlformats.org/officeDocument/2006/relationships/font" Target="fonts/OpenSans-boldItalic.fntdata"/><Relationship Id="rId16" Type="http://schemas.openxmlformats.org/officeDocument/2006/relationships/font" Target="fonts/OpenSans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1f19e5516a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g11f19e5516a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11f19e5516a_0_2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4" name="Google Shape;94;g11f19e5516a_0_21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g11f19e5516a_0_21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56879b094e_0_34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3" name="Google Shape;103;g256879b094e_0_34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g256879b094e_0_34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25880f0c312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3" name="Google Shape;113;g25880f0c312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g25880f0c312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256879b094e_0_26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2" name="Google Shape;122;g256879b094e_0_26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g256879b094e_0_26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110b69bb408_0_8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1" name="Google Shape;131;g110b69bb408_0_8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g110b69bb408_0_8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 txBox="1"/>
          <p:nvPr/>
        </p:nvSpPr>
        <p:spPr>
          <a:xfrm>
            <a:off x="1098150" y="488800"/>
            <a:ext cx="100956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B PHYS 123: Physics lab 5</a:t>
            </a:r>
            <a:endParaRPr b="1" sz="4800">
              <a:solidFill>
                <a:srgbClr val="582F84"/>
              </a:solidFill>
              <a:latin typeface="Encode Sans ExtraBold"/>
              <a:ea typeface="Encode Sans ExtraBold"/>
              <a:cs typeface="Encode Sans ExtraBold"/>
              <a:sym typeface="Encode Sans ExtraBold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1765349" y="2466103"/>
            <a:ext cx="8661300" cy="1939500"/>
          </a:xfrm>
          <a:prstGeom prst="rect">
            <a:avLst/>
          </a:prstGeom>
          <a:solidFill>
            <a:srgbClr val="D9D2E9"/>
          </a:solidFill>
          <a:ln cap="flat" cmpd="sng" w="28575">
            <a:solidFill>
              <a:srgbClr val="7030A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Sit with your team</a:t>
            </a:r>
            <a:endParaRPr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Look at feedback in lab notes doc</a:t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1" name="Google Shape;91;p13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</a:t>
            </a:r>
            <a:r>
              <a:rPr lang="en-US" sz="1900">
                <a:latin typeface="Lustria"/>
                <a:ea typeface="Lustria"/>
                <a:cs typeface="Lustria"/>
                <a:sym typeface="Lustria"/>
              </a:rPr>
              <a:t>3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1C1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4"/>
          <p:cNvSpPr txBox="1"/>
          <p:nvPr/>
        </p:nvSpPr>
        <p:spPr>
          <a:xfrm>
            <a:off x="437437" y="273631"/>
            <a:ext cx="7327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Today’s activities</a:t>
            </a:r>
            <a:endParaRPr/>
          </a:p>
        </p:txBody>
      </p:sp>
      <p:sp>
        <p:nvSpPr>
          <p:cNvPr id="98" name="Google Shape;98;p14"/>
          <p:cNvSpPr txBox="1"/>
          <p:nvPr/>
        </p:nvSpPr>
        <p:spPr>
          <a:xfrm>
            <a:off x="939850" y="1505425"/>
            <a:ext cx="11121000" cy="25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508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Noto Sans Symbol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Scientific integrity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5080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Open San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Plucked ruler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○"/>
            </a:pP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Complete your investigation</a:t>
            </a:r>
            <a:endParaRPr b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1" marL="9144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521B93"/>
              </a:buClr>
              <a:buSzPts val="3000"/>
              <a:buFont typeface="Open Sans"/>
              <a:buChar char="○"/>
            </a:pP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Share your findings!</a:t>
            </a:r>
            <a:endParaRPr b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99" name="Google Shape;99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4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</a:t>
            </a:r>
            <a:r>
              <a:rPr lang="en-US" sz="1900">
                <a:latin typeface="Lustria"/>
                <a:ea typeface="Lustria"/>
                <a:cs typeface="Lustria"/>
                <a:sym typeface="Lustria"/>
              </a:rPr>
              <a:t>3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/>
          <p:cNvSpPr txBox="1"/>
          <p:nvPr/>
        </p:nvSpPr>
        <p:spPr>
          <a:xfrm>
            <a:off x="243750" y="273625"/>
            <a:ext cx="119484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Scientific integrity highlights/concerns</a:t>
            </a:r>
            <a:endParaRPr sz="1500"/>
          </a:p>
        </p:txBody>
      </p:sp>
      <p:sp>
        <p:nvSpPr>
          <p:cNvPr id="108" name="Google Shape;108;p15"/>
          <p:cNvSpPr txBox="1"/>
          <p:nvPr/>
        </p:nvSpPr>
        <p:spPr>
          <a:xfrm>
            <a:off x="558075" y="1257025"/>
            <a:ext cx="10957800" cy="140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480"/>
              </a:spcBef>
              <a:spcAft>
                <a:spcPts val="1000"/>
              </a:spcAft>
              <a:buNone/>
            </a:pPr>
            <a:r>
              <a:rPr lang="en-US" sz="2400">
                <a:solidFill>
                  <a:srgbClr val="CC0000"/>
                </a:solidFill>
                <a:highlight>
                  <a:srgbClr val="FFFF00"/>
                </a:highlight>
                <a:latin typeface="Open Sans"/>
                <a:ea typeface="Open Sans"/>
                <a:cs typeface="Open Sans"/>
                <a:sym typeface="Open Sans"/>
              </a:rPr>
              <a:t>[reproducibility of data; decreasing uncertainity through a fair approach to develop clear insight about the data and its support or negation of your hypothesis]</a:t>
            </a:r>
            <a:endParaRPr sz="2400">
              <a:solidFill>
                <a:srgbClr val="CC0000"/>
              </a:solidFill>
              <a:highlight>
                <a:srgbClr val="FFFF00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9" name="Google Shape;109;p15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</a:t>
            </a:r>
            <a:r>
              <a:rPr lang="en-US" sz="1900">
                <a:latin typeface="Lustria"/>
                <a:ea typeface="Lustria"/>
                <a:cs typeface="Lustria"/>
                <a:sym typeface="Lustria"/>
              </a:rPr>
              <a:t>3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10" name="Google Shape;110;p15"/>
          <p:cNvSpPr txBox="1"/>
          <p:nvPr/>
        </p:nvSpPr>
        <p:spPr>
          <a:xfrm>
            <a:off x="755600" y="3290750"/>
            <a:ext cx="10567500" cy="134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Reporting data - significant figures; 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Reporting uncertainty - 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maintaining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consistent number of decimal places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Relevance of T’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6"/>
          <p:cNvSpPr txBox="1"/>
          <p:nvPr/>
        </p:nvSpPr>
        <p:spPr>
          <a:xfrm>
            <a:off x="420600" y="273625"/>
            <a:ext cx="1112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Today’s activities</a:t>
            </a:r>
            <a:endParaRPr sz="1500"/>
          </a:p>
        </p:txBody>
      </p:sp>
      <p:sp>
        <p:nvSpPr>
          <p:cNvPr id="118" name="Google Shape;118;p16"/>
          <p:cNvSpPr txBox="1"/>
          <p:nvPr/>
        </p:nvSpPr>
        <p:spPr>
          <a:xfrm>
            <a:off x="481875" y="1104625"/>
            <a:ext cx="10957800" cy="473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The goal is to come up with the most interesting and unique finding to share with the class, </a:t>
            </a:r>
            <a:r>
              <a:rPr lang="en-US" sz="28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related to the plucked ruler.</a:t>
            </a:r>
            <a:endParaRPr b="1" sz="28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i="1" lang="en-US" sz="28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A “finding” can be an unexpected result, a null result, a tough experiment, ...</a:t>
            </a:r>
            <a:endParaRPr i="1" sz="28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06400" lvl="0" marL="45720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B2E83"/>
              </a:buClr>
              <a:buSzPts val="2800"/>
              <a:buFont typeface="Open Sans"/>
              <a:buAutoNum type="arabicPeriod"/>
            </a:pPr>
            <a:r>
              <a:rPr lang="en-US" sz="28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(5 min) Make an initial plan with your group</a:t>
            </a:r>
            <a:endParaRPr sz="28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B2E83"/>
              </a:buClr>
              <a:buSzPts val="2800"/>
              <a:buFont typeface="Open Sans"/>
              <a:buAutoNum type="arabicPeriod"/>
            </a:pPr>
            <a:r>
              <a:rPr lang="en-US" sz="28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(5 min) Send an ambassador to other groups to check what they’re doing; reduce repetition; check RQ with instructor</a:t>
            </a:r>
            <a:endParaRPr sz="28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B2E83"/>
              </a:buClr>
              <a:buSzPts val="2800"/>
              <a:buFont typeface="Open Sans"/>
              <a:buAutoNum type="arabicPeriod"/>
            </a:pPr>
            <a:r>
              <a:rPr lang="en-US" sz="28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(Most of the session) Conduct your investigation</a:t>
            </a:r>
            <a:endParaRPr sz="28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B2E83"/>
              </a:buClr>
              <a:buSzPts val="2800"/>
              <a:buFont typeface="Open Sans"/>
              <a:buAutoNum type="arabicPeriod"/>
            </a:pPr>
            <a:r>
              <a:rPr lang="en-US" sz="28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(Last 25 min) Two-minute presentations</a:t>
            </a:r>
            <a:endParaRPr sz="28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9" name="Google Shape;119;p16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</a:t>
            </a:r>
            <a:r>
              <a:rPr lang="en-US" sz="1900">
                <a:latin typeface="Lustria"/>
                <a:ea typeface="Lustria"/>
                <a:cs typeface="Lustria"/>
                <a:sym typeface="Lustria"/>
              </a:rPr>
              <a:t>3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7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21B93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Lab notes scoring rubric</a:t>
            </a:r>
            <a:endParaRPr sz="1500">
              <a:solidFill>
                <a:srgbClr val="521B93"/>
              </a:solidFill>
            </a:endParaRPr>
          </a:p>
        </p:txBody>
      </p:sp>
      <p:graphicFrame>
        <p:nvGraphicFramePr>
          <p:cNvPr id="127" name="Google Shape;127;p17"/>
          <p:cNvGraphicFramePr/>
          <p:nvPr/>
        </p:nvGraphicFramePr>
        <p:xfrm>
          <a:off x="608800" y="1328075"/>
          <a:ext cx="3000000" cy="3000000"/>
        </p:xfrm>
        <a:graphic>
          <a:graphicData uri="http://schemas.openxmlformats.org/drawingml/2006/table">
            <a:tbl>
              <a:tblPr bandRow="1" firstCol="1">
                <a:noFill/>
                <a:tableStyleId>{E3980A45-A420-460D-998E-428733ABB887}</a:tableStyleId>
              </a:tblPr>
              <a:tblGrid>
                <a:gridCol w="2619700"/>
                <a:gridCol w="7648925"/>
                <a:gridCol w="1021300"/>
              </a:tblGrid>
              <a:tr h="10777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Predictions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Predictions are made and justified with reference to known physics concepts.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 pt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9D2E9"/>
                    </a:solidFill>
                  </a:tcPr>
                </a:tc>
              </a:tr>
              <a:tr h="13675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Data collection &amp; uncertainty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Ample data is collected. Decisions about data collection are justified. Reasonable means for reducing uncertainty are described and carried out.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 pts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CFE2F3"/>
                    </a:solidFill>
                  </a:tcPr>
                </a:tc>
              </a:tr>
              <a:tr h="1300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Integrity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Practical, actionable, and creative strategies for reducing bias in experiments are described and carried out.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 pt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9D2E9"/>
                    </a:solidFill>
                  </a:tcPr>
                </a:tc>
              </a:tr>
              <a:tr h="10042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Comparison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Measurements are compared or related using appropriate uncertainty and statistics.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 pts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CFE2F3"/>
                    </a:solidFill>
                  </a:tcPr>
                </a:tc>
              </a:tr>
            </a:tbl>
          </a:graphicData>
        </a:graphic>
      </p:graphicFrame>
      <p:sp>
        <p:nvSpPr>
          <p:cNvPr id="128" name="Google Shape;128;p17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</a:t>
            </a:r>
            <a:r>
              <a:rPr lang="en-US" sz="1900">
                <a:latin typeface="Lustria"/>
                <a:ea typeface="Lustria"/>
                <a:cs typeface="Lustria"/>
                <a:sym typeface="Lustria"/>
              </a:rPr>
              <a:t>3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8"/>
          <p:cNvSpPr/>
          <p:nvPr/>
        </p:nvSpPr>
        <p:spPr>
          <a:xfrm>
            <a:off x="437425" y="1778550"/>
            <a:ext cx="11469900" cy="21051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5" name="Google Shape;135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18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Before you go</a:t>
            </a:r>
            <a:endParaRPr/>
          </a:p>
        </p:txBody>
      </p:sp>
      <p:sp>
        <p:nvSpPr>
          <p:cNvPr id="137" name="Google Shape;137;p18"/>
          <p:cNvSpPr txBox="1"/>
          <p:nvPr/>
        </p:nvSpPr>
        <p:spPr>
          <a:xfrm>
            <a:off x="629825" y="1978625"/>
            <a:ext cx="11469900" cy="16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Clean up your area and submit Lab Notes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By the deadline:</a:t>
            </a:r>
            <a:r>
              <a:rPr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Answer Lab HW</a:t>
            </a:r>
            <a:endParaRPr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8" name="Google Shape;138;p18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</a:t>
            </a:r>
            <a:r>
              <a:rPr lang="en-US" sz="1900">
                <a:latin typeface="Lustria"/>
                <a:ea typeface="Lustria"/>
                <a:cs typeface="Lustria"/>
                <a:sym typeface="Lustria"/>
              </a:rPr>
              <a:t>3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