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6858000" cx="12192000"/>
  <p:notesSz cx="6858000" cy="9144000"/>
  <p:embeddedFontLst>
    <p:embeddedFont>
      <p:font typeface="Encode Sans ExtraBold"/>
      <p:bold r:id="rId13"/>
    </p:embeddedFont>
    <p:embeddedFont>
      <p:font typeface="Lustria"/>
      <p:regular r:id="rId14"/>
    </p:embeddedFont>
    <p:embeddedFont>
      <p:font typeface="Open Sans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57633DA-1403-4EC5-BB4A-8D56B62F6E67}">
  <a:tblStyle styleId="{557633DA-1403-4EC5-BB4A-8D56B62F6E6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EncodeSansExtraBold-bold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OpenSans-regular.fntdata"/><Relationship Id="rId14" Type="http://schemas.openxmlformats.org/officeDocument/2006/relationships/font" Target="fonts/Lustria-regular.fntdata"/><Relationship Id="rId17" Type="http://schemas.openxmlformats.org/officeDocument/2006/relationships/font" Target="fonts/OpenSans-italic.fntdata"/><Relationship Id="rId16" Type="http://schemas.openxmlformats.org/officeDocument/2006/relationships/font" Target="fonts/OpenSans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OpenSans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2280b186b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22280b186b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1d4225c0a2_0_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g21d4225c0a2_0_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21d4225c0a2_0_8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1d4225c0a2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21d4225c0a2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g21d4225c0a2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1d4225c0a2_0_3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g21d4225c0a2_0_3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g21d4225c0a2_0_33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1d4225c0a2_0_3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g21d4225c0a2_0_3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21d4225c0a2_0_3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2280b186b2_0_1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g22280b186b2_0_1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22280b186b2_0_1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122: Physics - Lab 5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5349" y="1932703"/>
            <a:ext cx="8661300" cy="33246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Sit with your same team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over feedback on lab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Start a new lab doc today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437425" y="273625"/>
            <a:ext cx="10939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goals</a:t>
            </a:r>
            <a:endParaRPr sz="1500"/>
          </a:p>
        </p:txBody>
      </p:sp>
      <p:sp>
        <p:nvSpPr>
          <p:cNvPr id="99" name="Google Shape;99;p14"/>
          <p:cNvSpPr txBox="1"/>
          <p:nvPr/>
        </p:nvSpPr>
        <p:spPr>
          <a:xfrm>
            <a:off x="752000" y="1409425"/>
            <a:ext cx="10473600" cy="37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19100" lvl="0" marL="457200" marR="2921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Build a model of permanent magnets, including magnetic poles and magnetic fields.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Represent magnetic fields with vectors and field lines.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Demonstrate the principle of superposition for magnetic fields.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marR="2921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(If time permits)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Measure magnetic fields quantitatively.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</a:t>
            </a:r>
            <a:endParaRPr sz="1500"/>
          </a:p>
        </p:txBody>
      </p:sp>
      <p:sp>
        <p:nvSpPr>
          <p:cNvPr id="108" name="Google Shape;108;p15"/>
          <p:cNvSpPr txBox="1"/>
          <p:nvPr/>
        </p:nvSpPr>
        <p:spPr>
          <a:xfrm>
            <a:off x="558075" y="1257025"/>
            <a:ext cx="10957800" cy="4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data.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</a:t>
            </a:r>
            <a:r>
              <a:rPr lang="en-US" sz="2400" u="sng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all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the data collected in the same procedure, even if it doesn’t seem to match what you expected. If you think measured values are incorrect, identify what caused the problem.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methods.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your procedures clearly. If something interfered with your getting “good data,” record what happened and collect new data, not hiding the other data.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sources.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If you get ideas from another group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(a great thing to do!), credit them by name.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interpretations.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Beware of bias toward confirming your predictions. Don’t claim more than the data supports.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6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</a:t>
            </a:r>
            <a:endParaRPr sz="1500"/>
          </a:p>
        </p:txBody>
      </p:sp>
      <p:pic>
        <p:nvPicPr>
          <p:cNvPr id="116" name="Google Shape;11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3150" y="1367000"/>
            <a:ext cx="5732651" cy="4192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6"/>
          <p:cNvSpPr txBox="1"/>
          <p:nvPr/>
        </p:nvSpPr>
        <p:spPr>
          <a:xfrm>
            <a:off x="558075" y="1638025"/>
            <a:ext cx="51741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he history of measurement of the electron charge may have been biased by Millikan’s original experiment. 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</a:t>
            </a:r>
            <a:endParaRPr sz="1500"/>
          </a:p>
        </p:txBody>
      </p:sp>
      <p:sp>
        <p:nvSpPr>
          <p:cNvPr id="125" name="Google Shape;125;p17"/>
          <p:cNvSpPr txBox="1"/>
          <p:nvPr/>
        </p:nvSpPr>
        <p:spPr>
          <a:xfrm>
            <a:off x="437425" y="1257025"/>
            <a:ext cx="5673900" cy="559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Millikan was an incredible scientist!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We need both individual and community strategies to protect objectivity.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Purposely keep an open mind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Think critically: what might have made X happen?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Seek disconfirmatory evidence - extend range, try a different method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Consult other groups to see what they’re doing and what they’re getting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Offer quality feedback to others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200"/>
              <a:buFont typeface="Open Sans"/>
              <a:buChar char="●"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Reduce uncertainty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26" name="Google Shape;12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6601" y="273625"/>
            <a:ext cx="5626723" cy="64068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7"/>
          <p:cNvSpPr txBox="1"/>
          <p:nvPr/>
        </p:nvSpPr>
        <p:spPr>
          <a:xfrm>
            <a:off x="6662700" y="4852600"/>
            <a:ext cx="1614300" cy="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“Beauty / Publish”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8" name="Google Shape;128;p17"/>
          <p:cNvSpPr/>
          <p:nvPr/>
        </p:nvSpPr>
        <p:spPr>
          <a:xfrm>
            <a:off x="6846525" y="5766700"/>
            <a:ext cx="1068300" cy="978900"/>
          </a:xfrm>
          <a:prstGeom prst="ellipse">
            <a:avLst/>
          </a:prstGeom>
          <a:noFill/>
          <a:ln cap="flat" cmpd="sng" w="9525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122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36" name="Google Shape;136;p18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21B93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notes scoring rubric</a:t>
            </a:r>
            <a:endParaRPr sz="1500">
              <a:solidFill>
                <a:srgbClr val="521B93"/>
              </a:solidFill>
            </a:endParaRPr>
          </a:p>
        </p:txBody>
      </p:sp>
      <p:graphicFrame>
        <p:nvGraphicFramePr>
          <p:cNvPr id="137" name="Google Shape;137;p18"/>
          <p:cNvGraphicFramePr/>
          <p:nvPr/>
        </p:nvGraphicFramePr>
        <p:xfrm>
          <a:off x="437425" y="123390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{557633DA-1403-4EC5-BB4A-8D56B62F6E67}</a:tableStyleId>
              </a:tblPr>
              <a:tblGrid>
                <a:gridCol w="1945775"/>
                <a:gridCol w="7494150"/>
                <a:gridCol w="938875"/>
              </a:tblGrid>
              <a:tr h="12005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Magnetic poles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Types of magnetic poles are distinguished from each other and from electric charges.</a:t>
                      </a:r>
                      <a:endParaRPr i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2476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Magnetic fields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The direction and strength of the magnetic field is correctly identified using a compass. Magnetic fields are represented with vectors and field lines.</a:t>
                      </a:r>
                      <a:endParaRPr i="1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  <a:tr h="966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Super- position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The principle of superposition for magnetic fields is demonstrated.</a:t>
                      </a: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2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pts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315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</a:rPr>
                        <a:t>Practical, actionable, and creative strategies for mitigating bias during experiments are described and carried out.</a:t>
                      </a:r>
                      <a:endParaRPr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1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pt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pic>
        <p:nvPicPr>
          <p:cNvPr id="138" name="Google Shape;13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40951" y="186325"/>
            <a:ext cx="1558551" cy="1558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/>
          <p:nvPr/>
        </p:nvSpPr>
        <p:spPr>
          <a:xfrm>
            <a:off x="285025" y="1245150"/>
            <a:ext cx="11469900" cy="2388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5" name="Google Shape;145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9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47" name="Google Shape;147;p19"/>
          <p:cNvSpPr txBox="1"/>
          <p:nvPr/>
        </p:nvSpPr>
        <p:spPr>
          <a:xfrm>
            <a:off x="629825" y="1445225"/>
            <a:ext cx="11469900" cy="188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0" marL="45720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Submit Lab Notes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2921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" name="Google Shape;148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000000"/>
                </a:solidFill>
                <a:latin typeface="Lustria"/>
                <a:ea typeface="Lustria"/>
                <a:cs typeface="Lustria"/>
                <a:sym typeface="Lustria"/>
              </a:rPr>
              <a:t>BPHYS 122</a:t>
            </a:r>
            <a:endParaRPr sz="1800">
              <a:solidFill>
                <a:srgbClr val="000000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