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Encode Sans ExtraBold"/>
      <p:bold r:id="rId14"/>
    </p:embeddedFont>
    <p:embeddedFont>
      <p:font typeface="Lustria"/>
      <p:regular r:id="rId15"/>
    </p:embeddedFont>
    <p:embeddedFont>
      <p:font typeface="Open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74652A2-2576-434F-A55A-592A4A3D1600}">
  <a:tblStyle styleId="{574652A2-2576-434F-A55A-592A4A3D160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ustria-regular.fntdata"/><Relationship Id="rId14" Type="http://schemas.openxmlformats.org/officeDocument/2006/relationships/font" Target="fonts/EncodeSansExtraBold-bold.fntdata"/><Relationship Id="rId17" Type="http://schemas.openxmlformats.org/officeDocument/2006/relationships/font" Target="fonts/OpenSans-bold.fntdata"/><Relationship Id="rId16" Type="http://schemas.openxmlformats.org/officeDocument/2006/relationships/font" Target="fonts/OpenSans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boldItalic.fntdata"/><Relationship Id="rId6" Type="http://schemas.openxmlformats.org/officeDocument/2006/relationships/slide" Target="slides/slide1.xml"/><Relationship Id="rId18" Type="http://schemas.openxmlformats.org/officeDocument/2006/relationships/font" Target="fonts/OpenSans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2280b186b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22280b186b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14798b9656_0_2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214798b9656_0_2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214798b9656_0_2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14798b965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214798b965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214798b965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14798b9656_0_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214798b9656_0_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214798b9656_0_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14798b9656_0_1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g214798b9656_0_1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214798b9656_0_1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a9a5c383f6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2a9a5c383f6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2a9a5c383f6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2280b186b2_0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g22280b186b2_0_1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22280b186b2_0_1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122: Physics - Lab 4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11357675" y="2879000"/>
            <a:ext cx="117900" cy="3111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11800" y="1525300"/>
            <a:ext cx="8868300" cy="10158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(Some) New teams today!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Start a new lab notes doc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3086625" y="27754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3086625" y="44561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5350" y="5638401"/>
            <a:ext cx="763575" cy="7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3"/>
          <p:cNvSpPr txBox="1"/>
          <p:nvPr/>
        </p:nvSpPr>
        <p:spPr>
          <a:xfrm>
            <a:off x="870050" y="5764450"/>
            <a:ext cx="841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door</a:t>
            </a:r>
            <a:endParaRPr sz="2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90125" y="5638400"/>
            <a:ext cx="1126800" cy="11268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5749825" y="6192500"/>
            <a:ext cx="1515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podium</a:t>
            </a:r>
            <a:endParaRPr sz="2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5213250" y="27754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3"/>
          <p:cNvSpPr/>
          <p:nvPr/>
        </p:nvSpPr>
        <p:spPr>
          <a:xfrm>
            <a:off x="5213250" y="44561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3"/>
          <p:cNvSpPr/>
          <p:nvPr/>
        </p:nvSpPr>
        <p:spPr>
          <a:xfrm>
            <a:off x="7406775" y="27754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3"/>
          <p:cNvSpPr/>
          <p:nvPr/>
        </p:nvSpPr>
        <p:spPr>
          <a:xfrm>
            <a:off x="7406775" y="4456100"/>
            <a:ext cx="1423500" cy="1126800"/>
          </a:xfrm>
          <a:prstGeom prst="rect">
            <a:avLst/>
          </a:prstGeom>
          <a:solidFill>
            <a:srgbClr val="E7E6E6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3"/>
          <p:cNvSpPr txBox="1"/>
          <p:nvPr/>
        </p:nvSpPr>
        <p:spPr>
          <a:xfrm>
            <a:off x="7518375" y="4172250"/>
            <a:ext cx="1311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Kendra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Hanan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Yashu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Tavleen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7462575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Anna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Miranda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Evelyn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Sarah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5273250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Halle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Mouna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Mark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Sophie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3040425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Zaryab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Lima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Kady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Gurleen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5160300" y="421620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Huma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Jensie</a:t>
            </a:r>
            <a:b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Dennis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Aidan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3040425" y="41783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Horea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Jamal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Joey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Dane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7" name="Google Shape;107;p13"/>
          <p:cNvSpPr txBox="1"/>
          <p:nvPr/>
        </p:nvSpPr>
        <p:spPr>
          <a:xfrm>
            <a:off x="3915250" y="3728125"/>
            <a:ext cx="7960200" cy="523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REPLACE WITH SEATING CHART FOR YOUR STUDENTS IF APPLICABLE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10208775" y="6049925"/>
            <a:ext cx="1515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windows</a:t>
            </a:r>
            <a:endParaRPr sz="2200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4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CC0000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Midcourse feedback</a:t>
            </a:r>
            <a:endParaRPr sz="1500">
              <a:solidFill>
                <a:srgbClr val="CC0000"/>
              </a:solidFill>
            </a:endParaRPr>
          </a:p>
        </p:txBody>
      </p:sp>
      <p:sp>
        <p:nvSpPr>
          <p:cNvPr id="116" name="Google Shape;116;p14"/>
          <p:cNvSpPr txBox="1"/>
          <p:nvPr/>
        </p:nvSpPr>
        <p:spPr>
          <a:xfrm>
            <a:off x="463825" y="1155575"/>
            <a:ext cx="11362200" cy="47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Access in your email or in Canvas. Please write anything you want! The following sentence starters will be especially useful for me:</a:t>
            </a:r>
            <a:endParaRPr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What is helping you learn in this course?</a:t>
            </a:r>
            <a:endParaRPr i="1"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CC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I want you to know that _______.</a:t>
            </a:r>
            <a:endParaRPr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Something you do very well is _____.</a:t>
            </a:r>
            <a:endParaRPr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I want you to do continue doing _____, because it is very helpful.</a:t>
            </a:r>
            <a:endParaRPr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What is hindering your learning in this course?</a:t>
            </a:r>
            <a:endParaRPr i="1"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CC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I want you to know that _______.</a:t>
            </a:r>
            <a:endParaRPr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I’d like to do more / less ____, because it is / isn’t very helpful for me.</a:t>
            </a:r>
            <a:endParaRPr sz="26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7" name="Google Shape;117;p14"/>
          <p:cNvSpPr txBox="1"/>
          <p:nvPr/>
        </p:nvSpPr>
        <p:spPr>
          <a:xfrm>
            <a:off x="2796375" y="2225950"/>
            <a:ext cx="8000700" cy="461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premise for the approach ‘it is how we know it and not what we know?’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5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Your electrical explorations so far</a:t>
            </a:r>
            <a:endParaRPr sz="1500"/>
          </a:p>
        </p:txBody>
      </p:sp>
      <p:pic>
        <p:nvPicPr>
          <p:cNvPr id="126" name="Google Shape;12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2375" y="1339863"/>
            <a:ext cx="4214927" cy="26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8638" y="1400150"/>
            <a:ext cx="2947074" cy="255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5"/>
          <p:cNvSpPr txBox="1"/>
          <p:nvPr/>
        </p:nvSpPr>
        <p:spPr>
          <a:xfrm>
            <a:off x="693175" y="4246475"/>
            <a:ext cx="4578000" cy="17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CIRCUIT MODEL: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There is a flow of charges; more resistance reduces flow; more paths increase the flow.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9" name="Google Shape;129;p15"/>
          <p:cNvSpPr txBox="1"/>
          <p:nvPr/>
        </p:nvSpPr>
        <p:spPr>
          <a:xfrm>
            <a:off x="6422375" y="4246475"/>
            <a:ext cx="5444100" cy="17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ELECTROSTATIC MODEL: (from lecture) There are positive and negative charges; likes repel and opposites attract.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0" name="Google Shape;130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6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goals</a:t>
            </a:r>
            <a:endParaRPr sz="1500"/>
          </a:p>
        </p:txBody>
      </p:sp>
      <p:sp>
        <p:nvSpPr>
          <p:cNvPr id="138" name="Google Shape;138;p16"/>
          <p:cNvSpPr txBox="1"/>
          <p:nvPr/>
        </p:nvSpPr>
        <p:spPr>
          <a:xfrm>
            <a:off x="752000" y="1409425"/>
            <a:ext cx="10473600" cy="39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937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Use the electrostatic </a:t>
            </a:r>
            <a:r>
              <a:rPr b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model</a:t>
            </a: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to predict and explain electrostatic </a:t>
            </a:r>
            <a:r>
              <a:rPr b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observations</a:t>
            </a: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by proposing </a:t>
            </a:r>
            <a:r>
              <a:rPr b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arrangements of electrostatic charge.</a:t>
            </a:r>
            <a:endParaRPr b="1"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If proposed arrangements of electrostatic charge are not aligned with the electrostatic model and/or the observations: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○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Determine plausible explanations for the disagreement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○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Test whether the results are repeatable or reproducible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1" marL="91440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521B93"/>
              </a:buClr>
              <a:buSzPts val="2600"/>
              <a:buFont typeface="Open Sans"/>
              <a:buChar char="○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Design new experiments/tests to explore other explanations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" name="Google Shape;139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37425" y="273625"/>
            <a:ext cx="10939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Distinguishing observation from inference</a:t>
            </a:r>
            <a:endParaRPr sz="4000"/>
          </a:p>
        </p:txBody>
      </p:sp>
      <p:sp>
        <p:nvSpPr>
          <p:cNvPr id="147" name="Google Shape;147;p17"/>
          <p:cNvSpPr txBox="1"/>
          <p:nvPr/>
        </p:nvSpPr>
        <p:spPr>
          <a:xfrm>
            <a:off x="752000" y="1409425"/>
            <a:ext cx="10473600" cy="45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Observation: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something you perceive with your senses or measure with an instrument.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	e.g., “the balloon is attracted to the sweater”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Inference: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 logical conclusion based on experiences, observations, and knowledge.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	e.g., “the balloon is negatively charged”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2921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(In the sim, charges are observable, but in real life they are not!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real life, 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arrangements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of charge are </a:t>
            </a:r>
            <a:r>
              <a:rPr lang="en-US" sz="24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inferences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.)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" name="Google Shape;148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8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Multiple alternative inferences</a:t>
            </a:r>
            <a:endParaRPr sz="1500"/>
          </a:p>
        </p:txBody>
      </p:sp>
      <p:sp>
        <p:nvSpPr>
          <p:cNvPr id="156" name="Google Shape;156;p18"/>
          <p:cNvSpPr txBox="1"/>
          <p:nvPr/>
        </p:nvSpPr>
        <p:spPr>
          <a:xfrm>
            <a:off x="561775" y="1452175"/>
            <a:ext cx="10875300" cy="46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observation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“the balloon is attracted to the sweater” aligns with multiple alternative inferences: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Positively charged sweater, negatively charged balloon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Negatively charged sweater, positively charged balloon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Neutral sweater, 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balloon charged either neg or pos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Neutral balloon, sweater charged either neg or pos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own experiments, there will be multiple possible arrangements of charge that align with your observations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7" name="Google Shape;157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65" name="Google Shape;165;p19"/>
          <p:cNvGraphicFramePr/>
          <p:nvPr/>
        </p:nvGraphicFramePr>
        <p:xfrm>
          <a:off x="437425" y="123390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{574652A2-2576-434F-A55A-592A4A3D1600}</a:tableStyleId>
              </a:tblPr>
              <a:tblGrid>
                <a:gridCol w="1945775"/>
                <a:gridCol w="7494150"/>
                <a:gridCol w="938875"/>
              </a:tblGrid>
              <a:tr h="1200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Obser- vations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Observations are documented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completely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, including appropriately labeled </a:t>
                      </a:r>
                      <a:r>
                        <a:rPr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photos or drawings of what happened.</a:t>
                      </a:r>
                      <a:endParaRPr i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247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Arrange- ments of charge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Arrangements of electrostatic charge are proposed using </a:t>
                      </a:r>
                      <a:r>
                        <a:rPr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diagrams,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including </a:t>
                      </a:r>
                      <a:r>
                        <a:rPr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multiple possible arrangements.</a:t>
                      </a:r>
                      <a:endParaRPr i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  <a:tr h="821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Valid tests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When observations/inferences seem to disagree, plausible explanations are explored, tests of repeatability/reproducibility are conducted, etc. 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315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Communi- cation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Lab notes form a </a:t>
                      </a:r>
                      <a:r>
                        <a:rPr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stand-alone record of lab activity.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Lab notes present arguments that are supported by and follow coherently from evidence.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pic>
        <p:nvPicPr>
          <p:cNvPr id="166" name="Google Shape;16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0951" y="186325"/>
            <a:ext cx="1558551" cy="155855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/>
          <p:nvPr/>
        </p:nvSpPr>
        <p:spPr>
          <a:xfrm>
            <a:off x="285025" y="1245150"/>
            <a:ext cx="11469900" cy="2388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4" name="Google Shape;17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0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/>
          </a:p>
        </p:txBody>
      </p:sp>
      <p:sp>
        <p:nvSpPr>
          <p:cNvPr id="176" name="Google Shape;176;p20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77" name="Google Shape;177;p20"/>
          <p:cNvSpPr txBox="1"/>
          <p:nvPr/>
        </p:nvSpPr>
        <p:spPr>
          <a:xfrm>
            <a:off x="629825" y="1445225"/>
            <a:ext cx="11469900" cy="18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