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</p:sldIdLst>
  <p:sldSz cy="6858000" cx="12192000"/>
  <p:notesSz cx="6858000" cy="9144000"/>
  <p:embeddedFontLst>
    <p:embeddedFont>
      <p:font typeface="Encode Sans ExtraBold"/>
      <p:bold r:id="rId22"/>
    </p:embeddedFont>
    <p:embeddedFont>
      <p:font typeface="Lustria"/>
      <p:regular r:id="rId23"/>
    </p:embeddedFont>
    <p:embeddedFont>
      <p:font typeface="Open Sans"/>
      <p:regular r:id="rId24"/>
      <p:bold r:id="rId25"/>
      <p:italic r:id="rId26"/>
      <p:boldItalic r:id="rId2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C7D2961D-CB4E-4893-AE1C-FDDAEB8CABE2}">
  <a:tblStyle styleId="{C7D2961D-CB4E-4893-AE1C-FDDAEB8CABE2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  <a:tblStyle styleId="{37098CAE-0927-42E3-B061-7BD9C17F7032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6350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6350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6350">
              <a:solidFill>
                <a:srgbClr val="7F7F7F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6350">
              <a:solidFill>
                <a:srgbClr val="7F7F7F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6350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6350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  <a:tcStyle>
        <a:fill>
          <a:solidFill>
            <a:srgbClr val="F2F2F2"/>
          </a:solidFill>
        </a:fill>
      </a:tcStyle>
    </a:band1H>
    <a:band2H>
      <a:tcTxStyle/>
    </a:band2H>
    <a:band1V>
      <a:tcTxStyle/>
      <a:tcStyle>
        <a:fill>
          <a:solidFill>
            <a:srgbClr val="F2F2F2"/>
          </a:solidFill>
        </a:fill>
      </a:tcStyle>
    </a:band1V>
    <a:band2V>
      <a:tcTxStyle/>
    </a:band2V>
    <a:lastCol>
      <a:tcTxStyle b="on"/>
    </a:lastCol>
    <a:firstCol>
      <a:tcTxStyle b="on"/>
    </a:firstCol>
    <a:lastRow>
      <a:tcTxStyle b="on"/>
      <a:tcStyle>
        <a:tcBdr>
          <a:top>
            <a:ln cap="flat" cmpd="sng" w="6350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a:top>
        </a:tcBdr>
      </a:tcStyle>
    </a:lastRow>
    <a:seCell>
      <a:tcTxStyle/>
    </a:seCell>
    <a:swCell>
      <a:tcTxStyle/>
    </a:swCell>
    <a:firstRow>
      <a:tcTxStyle b="on"/>
    </a:firstRow>
    <a:neCell>
      <a:tcTxStyle/>
    </a:neCell>
    <a:nwCell>
      <a:tcTxStyle/>
    </a:nwCell>
  </a:tblStyle>
  <a:tblStyle styleId="{A50444F5-2272-4C91-800C-68E7DE72813F}" styleName="Table_2">
    <a:wholeTbl>
      <a:tcTxStyle>
        <a:font>
          <a:latin typeface="New York"/>
          <a:ea typeface="New York"/>
          <a:cs typeface="New York"/>
        </a:font>
        <a:srgbClr val="000000"/>
      </a:tcTxStyle>
      <a:tcStyle>
        <a:tcBdr>
          <a:left>
            <a:ln cap="flat" cmpd="sng" w="6350">
              <a:solidFill>
                <a:srgbClr val="999999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6350">
              <a:solidFill>
                <a:srgbClr val="999999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6350">
              <a:solidFill>
                <a:srgbClr val="7F7F7F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6350">
              <a:solidFill>
                <a:srgbClr val="7F7F7F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6350">
              <a:solidFill>
                <a:srgbClr val="999999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6350">
              <a:solidFill>
                <a:srgbClr val="999999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  <a:tcStyle>
        <a:fill>
          <a:solidFill>
            <a:srgbClr val="F2F2F2"/>
          </a:solidFill>
        </a:fill>
      </a:tcStyle>
    </a:band1H>
    <a:band2H>
      <a:tcTxStyle/>
    </a:band2H>
    <a:band1V>
      <a:tcTxStyle/>
      <a:tcStyle>
        <a:fill>
          <a:solidFill>
            <a:srgbClr val="F2F2F2"/>
          </a:solidFill>
        </a:fill>
      </a:tcStyle>
    </a:band1V>
    <a:band2V>
      <a:tcTxStyle/>
    </a:band2V>
    <a:lastCol>
      <a:tcTxStyle b="on"/>
    </a:lastCol>
    <a:firstCol>
      <a:tcTxStyle b="on"/>
    </a:firstCol>
    <a:lastRow>
      <a:tcTxStyle b="on"/>
      <a:tcStyle>
        <a:tcBdr>
          <a:top>
            <a:ln cap="flat" cmpd="sng" w="6350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a:top>
        </a:tcBdr>
      </a:tcStyle>
    </a:lastRow>
    <a:seCell>
      <a:tcTxStyle/>
    </a:seCell>
    <a:swCell>
      <a:tcTxStyle/>
    </a:swCell>
    <a:firstRow>
      <a:tcTxStyle b="on"/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font" Target="fonts/EncodeSansExtraBold-bold.fntdata"/><Relationship Id="rId21" Type="http://schemas.openxmlformats.org/officeDocument/2006/relationships/slide" Target="slides/slide16.xml"/><Relationship Id="rId24" Type="http://schemas.openxmlformats.org/officeDocument/2006/relationships/font" Target="fonts/OpenSans-regular.fntdata"/><Relationship Id="rId23" Type="http://schemas.openxmlformats.org/officeDocument/2006/relationships/font" Target="fonts/Lustria-regular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OpenSans-italic.fntdata"/><Relationship Id="rId25" Type="http://schemas.openxmlformats.org/officeDocument/2006/relationships/font" Target="fonts/OpenSans-bold.fntdata"/><Relationship Id="rId27" Type="http://schemas.openxmlformats.org/officeDocument/2006/relationships/font" Target="fonts/OpenSans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22280b186b2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" name="Google Shape;86;g22280b186b2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g1c17bf43349_0_3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2" name="Google Shape;182;g1c17bf43349_0_31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3" name="Google Shape;183;g1c17bf43349_0_313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g22280b186b2_0_18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2" name="Google Shape;192;g22280b186b2_0_18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3" name="Google Shape;193;g22280b186b2_0_188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g1c17bf43349_0_32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2" name="Google Shape;202;g1c17bf43349_0_32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3" name="Google Shape;203;g1c17bf43349_0_322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1c17bf43349_0_35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3" name="Google Shape;213;g1c17bf43349_0_35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4" name="Google Shape;214;g1c17bf43349_0_35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g1bb8bdf4401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3" name="Google Shape;223;g1bb8bdf4401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4" name="Google Shape;224;g1bb8bdf4401_0_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g1c17bf43349_0_30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6" name="Google Shape;236;g1c17bf43349_0_30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7" name="Google Shape;237;g1c17bf43349_0_30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g110b69bb408_0_8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9" name="Google Shape;249;g110b69bb408_0_8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0" name="Google Shape;250;g110b69bb408_0_85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1c17bf43349_0_12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4" name="Google Shape;94;g1c17bf43349_0_12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5" name="Google Shape;95;g1c17bf43349_0_12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1c17bf43349_0_12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3" name="Google Shape;103;g1c17bf43349_0_12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g1c17bf43349_0_129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22280b186b2_0_8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2" name="Google Shape;112;g22280b186b2_0_8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3" name="Google Shape;113;g22280b186b2_0_82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1c17bf43349_0_25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1" name="Google Shape;121;g1c17bf43349_0_25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2" name="Google Shape;122;g1c17bf43349_0_253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22280b186b2_0_27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9" name="Google Shape;139;g22280b186b2_0_27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0" name="Google Shape;140;g22280b186b2_0_273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1c17bf43349_0_22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1" name="Google Shape;151;g1c17bf43349_0_22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2" name="Google Shape;152;g1c17bf43349_0_22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22280b186b2_0_17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1" name="Google Shape;161;g22280b186b2_0_17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2" name="Google Shape;162;g22280b186b2_0_178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g22280b186b2_0_16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1" name="Google Shape;171;g22280b186b2_0_16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2" name="Google Shape;172;g22280b186b2_0_167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2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8" name="Google Shape;18;p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1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5" name="Google Shape;75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2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2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1" name="Google Shape;81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4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4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0" name="Google Shape;30;p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5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6" name="Google Shape;36;p5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7" name="Google Shape;37;p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6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3" name="Google Shape;43;p6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4" name="Google Shape;44;p6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5" name="Google Shape;45;p6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6" name="Google Shape;46;p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9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1" name="Google Shape;61;p9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2" name="Google Shape;62;p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0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10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9" name="Google Shape;69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3.png"/><Relationship Id="rId4" Type="http://schemas.openxmlformats.org/officeDocument/2006/relationships/image" Target="../media/image12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3.png"/><Relationship Id="rId4" Type="http://schemas.openxmlformats.org/officeDocument/2006/relationships/image" Target="../media/image13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png"/><Relationship Id="rId4" Type="http://schemas.openxmlformats.org/officeDocument/2006/relationships/image" Target="../media/image9.png"/><Relationship Id="rId5" Type="http://schemas.openxmlformats.org/officeDocument/2006/relationships/image" Target="../media/image8.png"/><Relationship Id="rId6" Type="http://schemas.openxmlformats.org/officeDocument/2006/relationships/image" Target="../media/image6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png"/><Relationship Id="rId4" Type="http://schemas.openxmlformats.org/officeDocument/2006/relationships/image" Target="../media/image11.png"/><Relationship Id="rId5" Type="http://schemas.openxmlformats.org/officeDocument/2006/relationships/image" Target="../media/image14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Google Shape;88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13"/>
          <p:cNvSpPr txBox="1"/>
          <p:nvPr/>
        </p:nvSpPr>
        <p:spPr>
          <a:xfrm>
            <a:off x="1098150" y="488800"/>
            <a:ext cx="100956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B PHYS 122: Physics - Lab 2</a:t>
            </a:r>
            <a:endParaRPr b="1" sz="4800">
              <a:solidFill>
                <a:srgbClr val="582F84"/>
              </a:solidFill>
              <a:latin typeface="Encode Sans ExtraBold"/>
              <a:ea typeface="Encode Sans ExtraBold"/>
              <a:cs typeface="Encode Sans ExtraBold"/>
              <a:sym typeface="Encode Sans ExtraBold"/>
            </a:endParaRPr>
          </a:p>
        </p:txBody>
      </p:sp>
      <p:sp>
        <p:nvSpPr>
          <p:cNvPr id="90" name="Google Shape;90;p13"/>
          <p:cNvSpPr txBox="1"/>
          <p:nvPr/>
        </p:nvSpPr>
        <p:spPr>
          <a:xfrm>
            <a:off x="1765349" y="1932703"/>
            <a:ext cx="8661300" cy="3324600"/>
          </a:xfrm>
          <a:prstGeom prst="rect">
            <a:avLst/>
          </a:prstGeom>
          <a:solidFill>
            <a:srgbClr val="D9D2E9"/>
          </a:solidFill>
          <a:ln cap="flat" cmpd="sng" w="28575">
            <a:solidFill>
              <a:srgbClr val="7030A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000">
              <a:solidFill>
                <a:srgbClr val="7030A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rgbClr val="7030A0"/>
                </a:solidFill>
                <a:latin typeface="Open Sans"/>
                <a:ea typeface="Open Sans"/>
                <a:cs typeface="Open Sans"/>
                <a:sym typeface="Open Sans"/>
              </a:rPr>
              <a:t>Sit with your team from last week</a:t>
            </a:r>
            <a:endParaRPr b="1" sz="3000">
              <a:solidFill>
                <a:srgbClr val="7030A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000">
              <a:solidFill>
                <a:srgbClr val="7030A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rgbClr val="7030A0"/>
                </a:solidFill>
                <a:latin typeface="Open Sans"/>
                <a:ea typeface="Open Sans"/>
                <a:cs typeface="Open Sans"/>
                <a:sym typeface="Open Sans"/>
              </a:rPr>
              <a:t>Look over feedback on lab notes</a:t>
            </a:r>
            <a:endParaRPr b="1" sz="3000">
              <a:solidFill>
                <a:srgbClr val="7030A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000">
              <a:solidFill>
                <a:srgbClr val="7030A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rgbClr val="7030A0"/>
                </a:solidFill>
                <a:latin typeface="Open Sans"/>
                <a:ea typeface="Open Sans"/>
                <a:cs typeface="Open Sans"/>
                <a:sym typeface="Open Sans"/>
              </a:rPr>
              <a:t>Read &amp; sign Lab Safety Agreement</a:t>
            </a:r>
            <a:endParaRPr b="1" sz="3000">
              <a:solidFill>
                <a:srgbClr val="7030A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000">
              <a:solidFill>
                <a:srgbClr val="7030A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91" name="Google Shape;91;p13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rgbClr val="000000"/>
                </a:solidFill>
                <a:latin typeface="Lustria"/>
                <a:ea typeface="Lustria"/>
                <a:cs typeface="Lustria"/>
                <a:sym typeface="Lustria"/>
              </a:rPr>
              <a:t>BPHYS 122</a:t>
            </a:r>
            <a:endParaRPr sz="1800">
              <a:solidFill>
                <a:srgbClr val="000000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" name="Google Shape;185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86" name="Google Shape;186;p22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BPHYS </a:t>
            </a:r>
            <a:r>
              <a:rPr lang="en-US" sz="18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122</a:t>
            </a:r>
            <a:endParaRPr sz="1900">
              <a:solidFill>
                <a:schemeClr val="dk1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  <p:sp>
        <p:nvSpPr>
          <p:cNvPr id="187" name="Google Shape;187;p22"/>
          <p:cNvSpPr txBox="1"/>
          <p:nvPr/>
        </p:nvSpPr>
        <p:spPr>
          <a:xfrm>
            <a:off x="437437" y="273631"/>
            <a:ext cx="103140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Grading reminder</a:t>
            </a:r>
            <a:endParaRPr sz="1500"/>
          </a:p>
        </p:txBody>
      </p:sp>
      <p:sp>
        <p:nvSpPr>
          <p:cNvPr id="188" name="Google Shape;188;p22"/>
          <p:cNvSpPr txBox="1"/>
          <p:nvPr/>
        </p:nvSpPr>
        <p:spPr>
          <a:xfrm>
            <a:off x="437425" y="1321600"/>
            <a:ext cx="11439900" cy="4525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In traditional labs, you may have been graded on </a:t>
            </a:r>
            <a:b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whether you reproduced a predetermined “right” answer. </a:t>
            </a:r>
            <a:b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b="1"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Not here.</a:t>
            </a:r>
            <a:endParaRPr b="1" sz="24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The lab notebook grading rubric emphasizes organization, </a:t>
            </a:r>
            <a:endParaRPr sz="24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completeness, and</a:t>
            </a:r>
            <a:r>
              <a:rPr b="1"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 supporting your answers to in-lab questions </a:t>
            </a:r>
            <a:endParaRPr b="1" sz="24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with evidence gathered in lab.</a:t>
            </a:r>
            <a:endParaRPr b="1" sz="24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You will </a:t>
            </a:r>
            <a:r>
              <a:rPr b="1"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not</a:t>
            </a: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 have any points deducted if:</a:t>
            </a:r>
            <a:endParaRPr sz="24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rtl="0" algn="just">
              <a:spcBef>
                <a:spcPts val="0"/>
              </a:spcBef>
              <a:spcAft>
                <a:spcPts val="0"/>
              </a:spcAft>
              <a:buClr>
                <a:srgbClr val="521B93"/>
              </a:buClr>
              <a:buSzPts val="2400"/>
              <a:buFont typeface="Open Sans"/>
              <a:buChar char="●"/>
            </a:pPr>
            <a:r>
              <a:rPr i="1"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You produce unusual findings</a:t>
            </a:r>
            <a:endParaRPr i="1" sz="24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rtl="0" algn="just">
              <a:spcBef>
                <a:spcPts val="0"/>
              </a:spcBef>
              <a:spcAft>
                <a:spcPts val="0"/>
              </a:spcAft>
              <a:buClr>
                <a:srgbClr val="521B93"/>
              </a:buClr>
              <a:buSzPts val="2400"/>
              <a:buFont typeface="Open Sans"/>
              <a:buChar char="●"/>
            </a:pPr>
            <a:r>
              <a:rPr i="1"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Your experimental design fails miserably</a:t>
            </a:r>
            <a:endParaRPr i="1" sz="24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rtl="0" algn="just">
              <a:spcBef>
                <a:spcPts val="0"/>
              </a:spcBef>
              <a:spcAft>
                <a:spcPts val="0"/>
              </a:spcAft>
              <a:buClr>
                <a:srgbClr val="521B93"/>
              </a:buClr>
              <a:buSzPts val="2400"/>
              <a:buFont typeface="Open Sans"/>
              <a:buChar char="●"/>
            </a:pPr>
            <a:r>
              <a:rPr i="1"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Your conclusions appear contrary to models from lecture</a:t>
            </a:r>
            <a:endParaRPr i="1" sz="2400">
              <a:solidFill>
                <a:srgbClr val="CC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89" name="Google Shape;189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803400" y="186325"/>
            <a:ext cx="3196101" cy="31961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5" name="Google Shape;195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96" name="Google Shape;196;p23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BPHYS </a:t>
            </a:r>
            <a:r>
              <a:rPr lang="en-US" sz="18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122</a:t>
            </a:r>
            <a:endParaRPr sz="1900">
              <a:solidFill>
                <a:schemeClr val="dk1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  <p:sp>
        <p:nvSpPr>
          <p:cNvPr id="197" name="Google Shape;197;p23"/>
          <p:cNvSpPr txBox="1"/>
          <p:nvPr/>
        </p:nvSpPr>
        <p:spPr>
          <a:xfrm>
            <a:off x="437426" y="273625"/>
            <a:ext cx="94605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Lab notes scoring rubric</a:t>
            </a:r>
            <a:endParaRPr sz="1500"/>
          </a:p>
        </p:txBody>
      </p:sp>
      <p:graphicFrame>
        <p:nvGraphicFramePr>
          <p:cNvPr id="198" name="Google Shape;198;p23"/>
          <p:cNvGraphicFramePr/>
          <p:nvPr/>
        </p:nvGraphicFramePr>
        <p:xfrm>
          <a:off x="456400" y="1672350"/>
          <a:ext cx="3000000" cy="3000000"/>
        </p:xfrm>
        <a:graphic>
          <a:graphicData uri="http://schemas.openxmlformats.org/drawingml/2006/table">
            <a:tbl>
              <a:tblPr bandRow="1" firstCol="1">
                <a:noFill/>
                <a:tableStyleId>{37098CAE-0927-42E3-B061-7BD9C17F7032}</a:tableStyleId>
              </a:tblPr>
              <a:tblGrid>
                <a:gridCol w="2322200"/>
                <a:gridCol w="7117725"/>
                <a:gridCol w="938875"/>
              </a:tblGrid>
              <a:tr h="9722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Completeness</a:t>
                      </a:r>
                      <a:endParaRPr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D0E0E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20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All activities, procedures, equipment, decisions, and interpretations are recorded</a:t>
                      </a:r>
                      <a:endParaRPr sz="20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D0E0E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1 pt</a:t>
                      </a:r>
                      <a:endParaRPr sz="20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D0E0E3"/>
                    </a:solidFill>
                  </a:tcPr>
                </a:tc>
              </a:tr>
              <a:tr h="9506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Series and parallel circts</a:t>
                      </a:r>
                      <a:endParaRPr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EAD1D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20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Presence and strength of current is appropriately inferred based on observable evidence of bulb brightness</a:t>
                      </a:r>
                      <a:endParaRPr sz="20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EAD1D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2</a:t>
                      </a:r>
                      <a:r>
                        <a:rPr lang="en-US" sz="20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 pts</a:t>
                      </a:r>
                      <a:endParaRPr sz="20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EAD1DC"/>
                    </a:solidFill>
                  </a:tcPr>
                </a:tc>
              </a:tr>
              <a:tr h="10198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Measuring current</a:t>
                      </a:r>
                      <a:endParaRPr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D0E0E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20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Current through different parts of series and parallel bulb circuits is appropriately measured and interpreted</a:t>
                      </a:r>
                      <a:endParaRPr sz="20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D0E0E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2 pts</a:t>
                      </a:r>
                      <a:endParaRPr sz="20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D0E0E3"/>
                    </a:solidFill>
                  </a:tcPr>
                </a:tc>
              </a:tr>
              <a:tr h="1053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Voltage</a:t>
                      </a:r>
                      <a:endParaRPr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EAD1D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20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Voltage across various circuit elements is appropriately measured and interpreted</a:t>
                      </a:r>
                      <a:endParaRPr sz="20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EAD1D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1</a:t>
                      </a:r>
                      <a:r>
                        <a:rPr lang="en-US" sz="20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 pt</a:t>
                      </a:r>
                      <a:endParaRPr sz="20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EAD1DC"/>
                    </a:solidFill>
                  </a:tcPr>
                </a:tc>
              </a:tr>
            </a:tbl>
          </a:graphicData>
        </a:graphic>
      </p:graphicFrame>
      <p:pic>
        <p:nvPicPr>
          <p:cNvPr id="199" name="Google Shape;199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440951" y="186325"/>
            <a:ext cx="1558551" cy="15585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" name="Google Shape;205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206" name="Google Shape;206;p24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BPHYS </a:t>
            </a:r>
            <a:r>
              <a:rPr lang="en-US" sz="18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122</a:t>
            </a:r>
            <a:endParaRPr sz="1900">
              <a:solidFill>
                <a:schemeClr val="dk1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  <p:sp>
        <p:nvSpPr>
          <p:cNvPr id="207" name="Google Shape;207;p24"/>
          <p:cNvSpPr txBox="1"/>
          <p:nvPr/>
        </p:nvSpPr>
        <p:spPr>
          <a:xfrm>
            <a:off x="437437" y="273631"/>
            <a:ext cx="103140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Grading reminder</a:t>
            </a:r>
            <a:endParaRPr sz="1500"/>
          </a:p>
        </p:txBody>
      </p:sp>
      <p:sp>
        <p:nvSpPr>
          <p:cNvPr id="208" name="Google Shape;208;p24"/>
          <p:cNvSpPr txBox="1"/>
          <p:nvPr/>
        </p:nvSpPr>
        <p:spPr>
          <a:xfrm>
            <a:off x="437425" y="1016800"/>
            <a:ext cx="79851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You are also graded on</a:t>
            </a:r>
            <a:r>
              <a:rPr b="1"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 lab practices</a:t>
            </a: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  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209" name="Google Shape;209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440951" y="186325"/>
            <a:ext cx="1558551" cy="1558551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10" name="Google Shape;210;p24"/>
          <p:cNvGraphicFramePr/>
          <p:nvPr/>
        </p:nvGraphicFramePr>
        <p:xfrm>
          <a:off x="523375" y="1875700"/>
          <a:ext cx="3000000" cy="3000000"/>
        </p:xfrm>
        <a:graphic>
          <a:graphicData uri="http://schemas.openxmlformats.org/drawingml/2006/table">
            <a:tbl>
              <a:tblPr bandRow="1" firstCol="1">
                <a:noFill/>
                <a:tableStyleId>{A50444F5-2272-4C91-800C-68E7DE72813F}</a:tableStyleId>
              </a:tblPr>
              <a:tblGrid>
                <a:gridCol w="2548625"/>
                <a:gridCol w="7430775"/>
              </a:tblGrid>
              <a:tr h="396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</a:rPr>
                        <a:t>Promptness</a:t>
                      </a:r>
                      <a:endParaRPr b="1" sz="2400">
                        <a:solidFill>
                          <a:srgbClr val="521B93"/>
                        </a:solidFill>
                        <a:latin typeface="New York"/>
                        <a:ea typeface="New York"/>
                        <a:cs typeface="New York"/>
                        <a:sym typeface="New York"/>
                      </a:endParaRPr>
                    </a:p>
                  </a:txBody>
                  <a:tcPr marT="0" marB="0" marR="68575" marL="68575">
                    <a:solidFill>
                      <a:srgbClr val="CFE2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</a:rPr>
                        <a:t>Arrive on time and get to work promptly</a:t>
                      </a:r>
                      <a:endParaRPr sz="2400">
                        <a:solidFill>
                          <a:srgbClr val="521B93"/>
                        </a:solidFill>
                        <a:latin typeface="New York"/>
                        <a:ea typeface="New York"/>
                        <a:cs typeface="New York"/>
                        <a:sym typeface="New York"/>
                      </a:endParaRPr>
                    </a:p>
                  </a:txBody>
                  <a:tcPr marT="0" marB="0" marR="68575" marL="68575">
                    <a:solidFill>
                      <a:srgbClr val="CFE2F3"/>
                    </a:solidFill>
                  </a:tcPr>
                </a:tc>
              </a:tr>
              <a:tr h="7929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400">
                          <a:solidFill>
                            <a:srgbClr val="521B93"/>
                          </a:solidFill>
                          <a:latin typeface="New York"/>
                          <a:ea typeface="New York"/>
                          <a:cs typeface="New York"/>
                          <a:sym typeface="New York"/>
                        </a:rPr>
                        <a:t>Teamwork</a:t>
                      </a:r>
                      <a:endParaRPr b="1" sz="2400">
                        <a:solidFill>
                          <a:srgbClr val="521B93"/>
                        </a:solidFill>
                        <a:latin typeface="New York"/>
                        <a:ea typeface="New York"/>
                        <a:cs typeface="New York"/>
                        <a:sym typeface="New York"/>
                      </a:endParaRPr>
                    </a:p>
                  </a:txBody>
                  <a:tcPr marT="0" marB="0" marR="68575" marL="68575">
                    <a:solidFill>
                      <a:srgbClr val="D9D2E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  <a:latin typeface="New York"/>
                          <a:ea typeface="New York"/>
                          <a:cs typeface="New York"/>
                          <a:sym typeface="New York"/>
                        </a:rPr>
                        <a:t>All students able to clearly and accurately answer questions</a:t>
                      </a:r>
                      <a:endParaRPr sz="2400">
                        <a:solidFill>
                          <a:srgbClr val="521B93"/>
                        </a:solidFill>
                        <a:latin typeface="New York"/>
                        <a:ea typeface="New York"/>
                        <a:cs typeface="New York"/>
                        <a:sym typeface="New York"/>
                      </a:endParaRPr>
                    </a:p>
                  </a:txBody>
                  <a:tcPr marT="0" marB="0" marR="68575" marL="68575">
                    <a:solidFill>
                      <a:srgbClr val="D9D2E9"/>
                    </a:solidFill>
                  </a:tcPr>
                </a:tc>
              </a:tr>
              <a:tr h="7929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400">
                          <a:solidFill>
                            <a:srgbClr val="521B93"/>
                          </a:solidFill>
                          <a:latin typeface="New York"/>
                          <a:ea typeface="New York"/>
                          <a:cs typeface="New York"/>
                          <a:sym typeface="New York"/>
                        </a:rPr>
                        <a:t>Process</a:t>
                      </a:r>
                      <a:endParaRPr b="1" sz="2400">
                        <a:solidFill>
                          <a:srgbClr val="521B93"/>
                        </a:solidFill>
                        <a:latin typeface="New York"/>
                        <a:ea typeface="New York"/>
                        <a:cs typeface="New York"/>
                        <a:sym typeface="New York"/>
                      </a:endParaRPr>
                    </a:p>
                  </a:txBody>
                  <a:tcPr marT="0" marB="0" marR="68575" marL="68575">
                    <a:solidFill>
                      <a:srgbClr val="CFE2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</a:rPr>
                        <a:t>K</a:t>
                      </a:r>
                      <a:r>
                        <a:rPr lang="en-US" sz="2400">
                          <a:solidFill>
                            <a:srgbClr val="521B93"/>
                          </a:solidFill>
                          <a:latin typeface="New York"/>
                          <a:ea typeface="New York"/>
                          <a:cs typeface="New York"/>
                          <a:sym typeface="New York"/>
                        </a:rPr>
                        <a:t>eeping busy, moving along productively, not wasting time, capitalizing on all group members.</a:t>
                      </a:r>
                      <a:endParaRPr sz="2400">
                        <a:solidFill>
                          <a:srgbClr val="521B93"/>
                        </a:solidFill>
                        <a:latin typeface="New York"/>
                        <a:ea typeface="New York"/>
                        <a:cs typeface="New York"/>
                        <a:sym typeface="New York"/>
                      </a:endParaRPr>
                    </a:p>
                  </a:txBody>
                  <a:tcPr marT="0" marB="0" marR="68575" marL="68575">
                    <a:solidFill>
                      <a:srgbClr val="CFE2F3"/>
                    </a:solidFill>
                  </a:tcPr>
                </a:tc>
              </a:tr>
              <a:tr h="7929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400">
                          <a:solidFill>
                            <a:srgbClr val="521B93"/>
                          </a:solidFill>
                          <a:latin typeface="New York"/>
                          <a:ea typeface="New York"/>
                          <a:cs typeface="New York"/>
                          <a:sym typeface="New York"/>
                        </a:rPr>
                        <a:t>Justification</a:t>
                      </a:r>
                      <a:endParaRPr b="1" sz="2400">
                        <a:solidFill>
                          <a:srgbClr val="521B93"/>
                        </a:solidFill>
                        <a:latin typeface="New York"/>
                        <a:ea typeface="New York"/>
                        <a:cs typeface="New York"/>
                        <a:sym typeface="New York"/>
                      </a:endParaRPr>
                    </a:p>
                  </a:txBody>
                  <a:tcPr marT="0" marB="0" marR="68575" marL="68575">
                    <a:solidFill>
                      <a:srgbClr val="D9D2E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</a:rPr>
                        <a:t>All </a:t>
                      </a:r>
                      <a:r>
                        <a:rPr lang="en-US" sz="2400">
                          <a:solidFill>
                            <a:srgbClr val="521B93"/>
                          </a:solidFill>
                          <a:latin typeface="New York"/>
                          <a:ea typeface="New York"/>
                          <a:cs typeface="New York"/>
                          <a:sym typeface="New York"/>
                        </a:rPr>
                        <a:t>understand what they</a:t>
                      </a:r>
                      <a:r>
                        <a:rPr lang="en-US" sz="2400">
                          <a:solidFill>
                            <a:srgbClr val="521B93"/>
                          </a:solidFill>
                        </a:rPr>
                        <a:t>’re doing, why they’re doing it, and what’s next.</a:t>
                      </a:r>
                      <a:endParaRPr sz="2400">
                        <a:solidFill>
                          <a:srgbClr val="521B93"/>
                        </a:solidFill>
                        <a:latin typeface="New York"/>
                        <a:ea typeface="New York"/>
                        <a:cs typeface="New York"/>
                        <a:sym typeface="New York"/>
                      </a:endParaRPr>
                    </a:p>
                  </a:txBody>
                  <a:tcPr marT="0" marB="0" marR="68575" marL="68575">
                    <a:solidFill>
                      <a:srgbClr val="D9D2E9"/>
                    </a:solidFill>
                  </a:tcPr>
                </a:tc>
              </a:tr>
              <a:tr h="396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400">
                          <a:solidFill>
                            <a:srgbClr val="521B93"/>
                          </a:solidFill>
                          <a:latin typeface="New York"/>
                          <a:ea typeface="New York"/>
                          <a:cs typeface="New York"/>
                          <a:sym typeface="New York"/>
                        </a:rPr>
                        <a:t>Responsiveness</a:t>
                      </a:r>
                      <a:endParaRPr b="1" sz="2400">
                        <a:solidFill>
                          <a:srgbClr val="521B93"/>
                        </a:solidFill>
                        <a:latin typeface="New York"/>
                        <a:ea typeface="New York"/>
                        <a:cs typeface="New York"/>
                        <a:sym typeface="New York"/>
                      </a:endParaRPr>
                    </a:p>
                  </a:txBody>
                  <a:tcPr marT="0" marB="0" marR="68575" marL="68575">
                    <a:solidFill>
                      <a:srgbClr val="CFE2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</a:rPr>
                        <a:t>R</a:t>
                      </a:r>
                      <a:r>
                        <a:rPr lang="en-US" sz="2400">
                          <a:solidFill>
                            <a:srgbClr val="521B93"/>
                          </a:solidFill>
                          <a:latin typeface="New York"/>
                          <a:ea typeface="New York"/>
                          <a:cs typeface="New York"/>
                          <a:sym typeface="New York"/>
                        </a:rPr>
                        <a:t>espond</a:t>
                      </a:r>
                      <a:r>
                        <a:rPr lang="en-US" sz="2400">
                          <a:solidFill>
                            <a:srgbClr val="521B93"/>
                          </a:solidFill>
                        </a:rPr>
                        <a:t> productively</a:t>
                      </a:r>
                      <a:r>
                        <a:rPr lang="en-US" sz="2400">
                          <a:solidFill>
                            <a:srgbClr val="521B93"/>
                          </a:solidFill>
                          <a:latin typeface="New York"/>
                          <a:ea typeface="New York"/>
                          <a:cs typeface="New York"/>
                          <a:sym typeface="New York"/>
                        </a:rPr>
                        <a:t> to issues, concerns, surprises</a:t>
                      </a:r>
                      <a:endParaRPr sz="2400">
                        <a:solidFill>
                          <a:srgbClr val="521B93"/>
                        </a:solidFill>
                        <a:latin typeface="New York"/>
                        <a:ea typeface="New York"/>
                        <a:cs typeface="New York"/>
                        <a:sym typeface="New York"/>
                      </a:endParaRPr>
                    </a:p>
                  </a:txBody>
                  <a:tcPr marT="0" marB="0" marR="68575" marL="68575">
                    <a:solidFill>
                      <a:srgbClr val="CFE2F3"/>
                    </a:solidFill>
                  </a:tcPr>
                </a:tc>
              </a:tr>
              <a:tr h="7929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400">
                          <a:solidFill>
                            <a:srgbClr val="521B93"/>
                          </a:solidFill>
                          <a:latin typeface="New York"/>
                          <a:ea typeface="New York"/>
                          <a:cs typeface="New York"/>
                          <a:sym typeface="New York"/>
                        </a:rPr>
                        <a:t>Exploration</a:t>
                      </a:r>
                      <a:endParaRPr b="1" sz="2400">
                        <a:solidFill>
                          <a:srgbClr val="521B93"/>
                        </a:solidFill>
                        <a:latin typeface="New York"/>
                        <a:ea typeface="New York"/>
                        <a:cs typeface="New York"/>
                        <a:sym typeface="New York"/>
                      </a:endParaRPr>
                    </a:p>
                  </a:txBody>
                  <a:tcPr marT="0" marB="0" marR="68575" marL="68575">
                    <a:solidFill>
                      <a:srgbClr val="D9D2E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</a:rPr>
                        <a:t>C</a:t>
                      </a:r>
                      <a:r>
                        <a:rPr lang="en-US" sz="2400">
                          <a:solidFill>
                            <a:srgbClr val="521B93"/>
                          </a:solidFill>
                          <a:latin typeface="New York"/>
                          <a:ea typeface="New York"/>
                          <a:cs typeface="New York"/>
                          <a:sym typeface="New York"/>
                        </a:rPr>
                        <a:t>reatively pursue ways to reduce uncertainty, </a:t>
                      </a:r>
                      <a:br>
                        <a:rPr lang="en-US" sz="2400">
                          <a:solidFill>
                            <a:srgbClr val="521B93"/>
                          </a:solidFill>
                        </a:rPr>
                      </a:br>
                      <a:r>
                        <a:rPr lang="en-US" sz="2400">
                          <a:solidFill>
                            <a:srgbClr val="521B93"/>
                          </a:solidFill>
                          <a:latin typeface="New York"/>
                          <a:ea typeface="New York"/>
                          <a:cs typeface="New York"/>
                          <a:sym typeface="New York"/>
                        </a:rPr>
                        <a:t>new directions that emerge from data</a:t>
                      </a:r>
                      <a:endParaRPr sz="2400">
                        <a:solidFill>
                          <a:srgbClr val="521B93"/>
                        </a:solidFill>
                        <a:latin typeface="New York"/>
                        <a:ea typeface="New York"/>
                        <a:cs typeface="New York"/>
                        <a:sym typeface="New York"/>
                      </a:endParaRPr>
                    </a:p>
                  </a:txBody>
                  <a:tcPr marT="0" marB="0" marR="68575" marL="68575">
                    <a:solidFill>
                      <a:srgbClr val="D9D2E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25"/>
          <p:cNvSpPr/>
          <p:nvPr/>
        </p:nvSpPr>
        <p:spPr>
          <a:xfrm>
            <a:off x="629825" y="1378575"/>
            <a:ext cx="10375500" cy="1879200"/>
          </a:xfrm>
          <a:prstGeom prst="rect">
            <a:avLst/>
          </a:prstGeom>
          <a:solidFill>
            <a:srgbClr val="D9D2E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17" name="Google Shape;217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218" name="Google Shape;218;p25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BPHYS </a:t>
            </a:r>
            <a:r>
              <a:rPr lang="en-US" sz="18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122</a:t>
            </a:r>
            <a:endParaRPr sz="1900">
              <a:solidFill>
                <a:schemeClr val="dk1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  <p:sp>
        <p:nvSpPr>
          <p:cNvPr id="219" name="Google Shape;219;p25"/>
          <p:cNvSpPr txBox="1"/>
          <p:nvPr/>
        </p:nvSpPr>
        <p:spPr>
          <a:xfrm>
            <a:off x="437426" y="273625"/>
            <a:ext cx="94605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Next steps with circuits</a:t>
            </a:r>
            <a:endParaRPr sz="1500"/>
          </a:p>
        </p:txBody>
      </p:sp>
      <p:sp>
        <p:nvSpPr>
          <p:cNvPr id="220" name="Google Shape;220;p25"/>
          <p:cNvSpPr txBox="1"/>
          <p:nvPr/>
        </p:nvSpPr>
        <p:spPr>
          <a:xfrm>
            <a:off x="752000" y="1485625"/>
            <a:ext cx="9673200" cy="160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2921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Answer the “Lab 2 In-Lab Questions” (in Canvas).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19100" lvl="1" marL="914400" marR="2921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21B93"/>
              </a:buClr>
              <a:buSzPts val="3000"/>
              <a:buFont typeface="Open Sans"/>
              <a:buChar char="○"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Work as a team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19100" lvl="1" marL="914400" marR="2921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1B93"/>
              </a:buClr>
              <a:buSzPts val="3000"/>
              <a:buFont typeface="Open Sans"/>
              <a:buChar char="○"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Continue font colors from last week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6" name="Google Shape;226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227" name="Google Shape;227;p26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BPHYS </a:t>
            </a:r>
            <a:r>
              <a:rPr lang="en-US" sz="18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122</a:t>
            </a:r>
            <a:endParaRPr sz="1900">
              <a:solidFill>
                <a:schemeClr val="dk1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  <p:sp>
        <p:nvSpPr>
          <p:cNvPr id="228" name="Google Shape;228;p26"/>
          <p:cNvSpPr txBox="1"/>
          <p:nvPr/>
        </p:nvSpPr>
        <p:spPr>
          <a:xfrm>
            <a:off x="437425" y="273625"/>
            <a:ext cx="7831500" cy="15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How to use a multimeter to measure </a:t>
            </a:r>
            <a:r>
              <a:rPr b="1" i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current</a:t>
            </a:r>
            <a:endParaRPr i="1" sz="1500"/>
          </a:p>
        </p:txBody>
      </p:sp>
      <p:pic>
        <p:nvPicPr>
          <p:cNvPr id="229" name="Google Shape;229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608351" y="333975"/>
            <a:ext cx="2587340" cy="5753375"/>
          </a:xfrm>
          <a:prstGeom prst="rect">
            <a:avLst/>
          </a:prstGeom>
          <a:noFill/>
          <a:ln>
            <a:noFill/>
          </a:ln>
        </p:spPr>
      </p:pic>
      <p:sp>
        <p:nvSpPr>
          <p:cNvPr id="230" name="Google Shape;230;p26"/>
          <p:cNvSpPr/>
          <p:nvPr/>
        </p:nvSpPr>
        <p:spPr>
          <a:xfrm>
            <a:off x="8820709" y="5109082"/>
            <a:ext cx="566975" cy="727825"/>
          </a:xfrm>
          <a:custGeom>
            <a:rect b="b" l="l" r="r" t="t"/>
            <a:pathLst>
              <a:path extrusionOk="0" h="29113" w="22679">
                <a:moveTo>
                  <a:pt x="15002" y="1291"/>
                </a:moveTo>
                <a:cubicBezTo>
                  <a:pt x="11475" y="1291"/>
                  <a:pt x="6625" y="-1463"/>
                  <a:pt x="4421" y="1291"/>
                </a:cubicBezTo>
                <a:cubicBezTo>
                  <a:pt x="-1246" y="8371"/>
                  <a:pt x="-2159" y="25067"/>
                  <a:pt x="6261" y="28435"/>
                </a:cubicBezTo>
                <a:cubicBezTo>
                  <a:pt x="11932" y="30703"/>
                  <a:pt x="21164" y="25682"/>
                  <a:pt x="22364" y="19694"/>
                </a:cubicBezTo>
                <a:cubicBezTo>
                  <a:pt x="23585" y="13601"/>
                  <a:pt x="20082" y="7309"/>
                  <a:pt x="17303" y="1751"/>
                </a:cubicBezTo>
              </a:path>
            </a:pathLst>
          </a:custGeom>
          <a:noFill/>
          <a:ln cap="flat" cmpd="sng" w="38100">
            <a:solidFill>
              <a:srgbClr val="FFFF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231" name="Google Shape;231;p26"/>
          <p:cNvSpPr/>
          <p:nvPr/>
        </p:nvSpPr>
        <p:spPr>
          <a:xfrm>
            <a:off x="9652678" y="5159625"/>
            <a:ext cx="581900" cy="721375"/>
          </a:xfrm>
          <a:custGeom>
            <a:rect b="b" l="l" r="r" t="t"/>
            <a:pathLst>
              <a:path extrusionOk="0" h="28855" w="23276">
                <a:moveTo>
                  <a:pt x="17149" y="649"/>
                </a:moveTo>
                <a:cubicBezTo>
                  <a:pt x="12830" y="649"/>
                  <a:pt x="6858" y="-1426"/>
                  <a:pt x="4267" y="2029"/>
                </a:cubicBezTo>
                <a:cubicBezTo>
                  <a:pt x="-991" y="9039"/>
                  <a:pt x="-2394" y="26128"/>
                  <a:pt x="6107" y="28253"/>
                </a:cubicBezTo>
                <a:cubicBezTo>
                  <a:pt x="10835" y="29435"/>
                  <a:pt x="17446" y="28932"/>
                  <a:pt x="20370" y="25033"/>
                </a:cubicBezTo>
                <a:cubicBezTo>
                  <a:pt x="24925" y="18960"/>
                  <a:pt x="23939" y="5884"/>
                  <a:pt x="17149" y="2489"/>
                </a:cubicBezTo>
              </a:path>
            </a:pathLst>
          </a:custGeom>
          <a:noFill/>
          <a:ln cap="flat" cmpd="sng" w="38100">
            <a:solidFill>
              <a:srgbClr val="FFFF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232" name="Google Shape;232;p26"/>
          <p:cNvSpPr/>
          <p:nvPr/>
        </p:nvSpPr>
        <p:spPr>
          <a:xfrm>
            <a:off x="9000631" y="4464688"/>
            <a:ext cx="670950" cy="645900"/>
          </a:xfrm>
          <a:custGeom>
            <a:rect b="b" l="l" r="r" t="t"/>
            <a:pathLst>
              <a:path extrusionOk="0" h="25836" w="26838">
                <a:moveTo>
                  <a:pt x="22988" y="841"/>
                </a:moveTo>
                <a:cubicBezTo>
                  <a:pt x="18753" y="-6"/>
                  <a:pt x="13160" y="-832"/>
                  <a:pt x="10106" y="2222"/>
                </a:cubicBezTo>
                <a:cubicBezTo>
                  <a:pt x="4648" y="7680"/>
                  <a:pt x="-3636" y="18389"/>
                  <a:pt x="1824" y="23845"/>
                </a:cubicBezTo>
                <a:cubicBezTo>
                  <a:pt x="8805" y="30821"/>
                  <a:pt x="24276" y="17317"/>
                  <a:pt x="26668" y="7743"/>
                </a:cubicBezTo>
                <a:cubicBezTo>
                  <a:pt x="27350" y="5012"/>
                  <a:pt x="25046" y="1640"/>
                  <a:pt x="22528" y="381"/>
                </a:cubicBezTo>
              </a:path>
            </a:pathLst>
          </a:custGeom>
          <a:noFill/>
          <a:ln cap="flat" cmpd="sng" w="38100">
            <a:solidFill>
              <a:srgbClr val="FFFF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233" name="Google Shape;233;p26"/>
          <p:cNvSpPr txBox="1"/>
          <p:nvPr/>
        </p:nvSpPr>
        <p:spPr>
          <a:xfrm>
            <a:off x="568000" y="1843525"/>
            <a:ext cx="7410300" cy="444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To use the multimeter as an ammeter, put leads into the “</a:t>
            </a:r>
            <a:r>
              <a:rPr b="1"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COM</a:t>
            </a: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” and the “</a:t>
            </a:r>
            <a:r>
              <a:rPr b="1"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10A</a:t>
            </a: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” jack (or "20A" jack if that's what yours has). Then turn the knob until it points to the “</a:t>
            </a:r>
            <a:r>
              <a:rPr b="1"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10A</a:t>
            </a: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” (or "20A") setting.</a:t>
            </a:r>
            <a:endParaRPr sz="24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Use the DC </a:t>
            </a: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option (</a:t>
            </a: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⎓</a:t>
            </a: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)</a:t>
            </a: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, not AC (</a:t>
            </a: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∿</a:t>
            </a: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).</a:t>
            </a:r>
            <a:endParaRPr sz="24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Then insert the ammeter into the circuit: disconnect a lead or two and reconnect such that the current has to flow through the ammeter.</a:t>
            </a:r>
            <a:endParaRPr sz="24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rPr b="1"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Call me over to check, anytime!</a:t>
            </a:r>
            <a:endParaRPr b="1" sz="24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9" name="Google Shape;239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240" name="Google Shape;240;p27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BPHYS </a:t>
            </a:r>
            <a:r>
              <a:rPr lang="en-US" sz="18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122</a:t>
            </a:r>
            <a:endParaRPr sz="1900">
              <a:solidFill>
                <a:schemeClr val="dk1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  <p:sp>
        <p:nvSpPr>
          <p:cNvPr id="241" name="Google Shape;241;p27"/>
          <p:cNvSpPr txBox="1"/>
          <p:nvPr/>
        </p:nvSpPr>
        <p:spPr>
          <a:xfrm>
            <a:off x="437425" y="273625"/>
            <a:ext cx="7831500" cy="15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How to use a multimeter to measure </a:t>
            </a:r>
            <a:r>
              <a:rPr b="1" i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voltage</a:t>
            </a:r>
            <a:endParaRPr i="1" sz="1500"/>
          </a:p>
        </p:txBody>
      </p:sp>
      <p:sp>
        <p:nvSpPr>
          <p:cNvPr id="242" name="Google Shape;242;p27"/>
          <p:cNvSpPr txBox="1"/>
          <p:nvPr/>
        </p:nvSpPr>
        <p:spPr>
          <a:xfrm>
            <a:off x="568000" y="1843525"/>
            <a:ext cx="7410300" cy="420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To use the multimeter as a voltmeter, put leads into the “</a:t>
            </a:r>
            <a:r>
              <a:rPr b="1"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COM</a:t>
            </a: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” and the “</a:t>
            </a:r>
            <a:r>
              <a:rPr b="1"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V</a:t>
            </a: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” jack (usually on the right). Then turn the knob until it points to the </a:t>
            </a:r>
            <a:b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“</a:t>
            </a:r>
            <a:r>
              <a:rPr b="1"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2V”</a:t>
            </a: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 or “</a:t>
            </a:r>
            <a:r>
              <a:rPr b="1"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200V</a:t>
            </a: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” setting </a:t>
            </a:r>
            <a:r>
              <a:rPr lang="en-US" sz="2400" u="sng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with the straight/dashed line</a:t>
            </a: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 on top.</a:t>
            </a:r>
            <a:endParaRPr sz="24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Leaving your circuit connected, touch the two probes to the two sides of what you want to measure.</a:t>
            </a:r>
            <a:endParaRPr sz="24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rPr b="1"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Call me over to check, anytime!</a:t>
            </a:r>
            <a:endParaRPr b="1" sz="24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243" name="Google Shape;243;p27"/>
          <p:cNvPicPr preferRelativeResize="0"/>
          <p:nvPr/>
        </p:nvPicPr>
        <p:blipFill rotWithShape="1">
          <a:blip r:embed="rId4">
            <a:alphaModFix/>
          </a:blip>
          <a:srcRect b="0" l="15429" r="19361" t="0"/>
          <a:stretch/>
        </p:blipFill>
        <p:spPr>
          <a:xfrm>
            <a:off x="8675325" y="373650"/>
            <a:ext cx="2864602" cy="5857126"/>
          </a:xfrm>
          <a:prstGeom prst="rect">
            <a:avLst/>
          </a:prstGeom>
          <a:noFill/>
          <a:ln>
            <a:noFill/>
          </a:ln>
        </p:spPr>
      </p:pic>
      <p:sp>
        <p:nvSpPr>
          <p:cNvPr id="244" name="Google Shape;244;p27"/>
          <p:cNvSpPr/>
          <p:nvPr/>
        </p:nvSpPr>
        <p:spPr>
          <a:xfrm>
            <a:off x="9948613" y="5240125"/>
            <a:ext cx="447225" cy="468050"/>
          </a:xfrm>
          <a:custGeom>
            <a:rect b="b" l="l" r="r" t="t"/>
            <a:pathLst>
              <a:path extrusionOk="0" h="18722" w="17889">
                <a:moveTo>
                  <a:pt x="12627" y="0"/>
                </a:moveTo>
                <a:cubicBezTo>
                  <a:pt x="8647" y="0"/>
                  <a:pt x="3836" y="1008"/>
                  <a:pt x="1448" y="4192"/>
                </a:cubicBezTo>
                <a:cubicBezTo>
                  <a:pt x="-1187" y="7705"/>
                  <a:pt x="206" y="14129"/>
                  <a:pt x="3311" y="17234"/>
                </a:cubicBezTo>
                <a:cubicBezTo>
                  <a:pt x="5397" y="19320"/>
                  <a:pt x="9857" y="19077"/>
                  <a:pt x="12161" y="17234"/>
                </a:cubicBezTo>
                <a:cubicBezTo>
                  <a:pt x="16043" y="14129"/>
                  <a:pt x="20333" y="5017"/>
                  <a:pt x="15887" y="2794"/>
                </a:cubicBezTo>
              </a:path>
            </a:pathLst>
          </a:custGeom>
          <a:noFill/>
          <a:ln cap="flat" cmpd="sng" w="38100">
            <a:solidFill>
              <a:srgbClr val="FFFF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245" name="Google Shape;245;p27"/>
          <p:cNvSpPr/>
          <p:nvPr/>
        </p:nvSpPr>
        <p:spPr>
          <a:xfrm>
            <a:off x="10435577" y="5018875"/>
            <a:ext cx="498350" cy="610725"/>
          </a:xfrm>
          <a:custGeom>
            <a:rect b="b" l="l" r="r" t="t"/>
            <a:pathLst>
              <a:path extrusionOk="0" h="24429" w="19934">
                <a:moveTo>
                  <a:pt x="10849" y="0"/>
                </a:moveTo>
                <a:cubicBezTo>
                  <a:pt x="7158" y="0"/>
                  <a:pt x="1497" y="612"/>
                  <a:pt x="601" y="4192"/>
                </a:cubicBezTo>
                <a:cubicBezTo>
                  <a:pt x="-1141" y="11157"/>
                  <a:pt x="1439" y="23040"/>
                  <a:pt x="8520" y="24221"/>
                </a:cubicBezTo>
                <a:cubicBezTo>
                  <a:pt x="13506" y="25053"/>
                  <a:pt x="18707" y="18930"/>
                  <a:pt x="19699" y="13973"/>
                </a:cubicBezTo>
                <a:cubicBezTo>
                  <a:pt x="20640" y="9271"/>
                  <a:pt x="17000" y="3543"/>
                  <a:pt x="12712" y="1397"/>
                </a:cubicBezTo>
              </a:path>
            </a:pathLst>
          </a:custGeom>
          <a:noFill/>
          <a:ln cap="flat" cmpd="sng" w="38100">
            <a:solidFill>
              <a:srgbClr val="FFFF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246" name="Google Shape;246;p27"/>
          <p:cNvSpPr/>
          <p:nvPr/>
        </p:nvSpPr>
        <p:spPr>
          <a:xfrm>
            <a:off x="9332307" y="3376975"/>
            <a:ext cx="680025" cy="751725"/>
          </a:xfrm>
          <a:custGeom>
            <a:rect b="b" l="l" r="r" t="t"/>
            <a:pathLst>
              <a:path extrusionOk="0" h="30069" w="27201">
                <a:moveTo>
                  <a:pt x="18901" y="465"/>
                </a:moveTo>
                <a:cubicBezTo>
                  <a:pt x="11547" y="2305"/>
                  <a:pt x="2110" y="6153"/>
                  <a:pt x="270" y="13507"/>
                </a:cubicBezTo>
                <a:cubicBezTo>
                  <a:pt x="-1595" y="20963"/>
                  <a:pt x="9117" y="27945"/>
                  <a:pt x="16573" y="29810"/>
                </a:cubicBezTo>
                <a:cubicBezTo>
                  <a:pt x="20278" y="30737"/>
                  <a:pt x="25893" y="28391"/>
                  <a:pt x="26820" y="24686"/>
                </a:cubicBezTo>
                <a:cubicBezTo>
                  <a:pt x="28291" y="18804"/>
                  <a:pt x="24099" y="12868"/>
                  <a:pt x="22628" y="6986"/>
                </a:cubicBezTo>
                <a:cubicBezTo>
                  <a:pt x="21988" y="4426"/>
                  <a:pt x="21540" y="0"/>
                  <a:pt x="18901" y="0"/>
                </a:cubicBezTo>
              </a:path>
            </a:pathLst>
          </a:custGeom>
          <a:noFill/>
          <a:ln cap="flat" cmpd="sng" w="38100">
            <a:solidFill>
              <a:srgbClr val="FFFF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28"/>
          <p:cNvSpPr/>
          <p:nvPr/>
        </p:nvSpPr>
        <p:spPr>
          <a:xfrm>
            <a:off x="285025" y="1245150"/>
            <a:ext cx="11469900" cy="2388300"/>
          </a:xfrm>
          <a:prstGeom prst="rect">
            <a:avLst/>
          </a:prstGeom>
          <a:solidFill>
            <a:srgbClr val="D9D2E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53" name="Google Shape;253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254" name="Google Shape;254;p28"/>
          <p:cNvSpPr txBox="1"/>
          <p:nvPr/>
        </p:nvSpPr>
        <p:spPr>
          <a:xfrm>
            <a:off x="10637294" y="6382881"/>
            <a:ext cx="14235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B PHYS </a:t>
            </a:r>
            <a:r>
              <a:rPr lang="en-US" sz="18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122</a:t>
            </a:r>
            <a:endParaRPr/>
          </a:p>
        </p:txBody>
      </p:sp>
      <p:sp>
        <p:nvSpPr>
          <p:cNvPr id="255" name="Google Shape;255;p28"/>
          <p:cNvSpPr txBox="1"/>
          <p:nvPr/>
        </p:nvSpPr>
        <p:spPr>
          <a:xfrm>
            <a:off x="437437" y="273631"/>
            <a:ext cx="103140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Before you go</a:t>
            </a:r>
            <a:endParaRPr/>
          </a:p>
        </p:txBody>
      </p:sp>
      <p:sp>
        <p:nvSpPr>
          <p:cNvPr id="256" name="Google Shape;256;p28"/>
          <p:cNvSpPr txBox="1"/>
          <p:nvPr/>
        </p:nvSpPr>
        <p:spPr>
          <a:xfrm>
            <a:off x="629825" y="1445225"/>
            <a:ext cx="11469900" cy="1883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457200" lvl="0" marL="457200" marR="2921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1B93"/>
              </a:buClr>
              <a:buSzPts val="3600"/>
              <a:buFont typeface="Open Sans"/>
              <a:buAutoNum type="arabicPeriod"/>
            </a:pPr>
            <a:r>
              <a:rPr b="1" lang="en-US" sz="3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Clean up your area</a:t>
            </a:r>
            <a:endParaRPr b="1" sz="36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57200" lvl="0" marL="457200" marR="2921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1B93"/>
              </a:buClr>
              <a:buSzPts val="3600"/>
              <a:buFont typeface="Open Sans"/>
              <a:buAutoNum type="arabicPeriod"/>
            </a:pPr>
            <a:r>
              <a:rPr b="1" lang="en-US" sz="3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Submit Lab Notes</a:t>
            </a:r>
            <a:endParaRPr b="1" sz="36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29210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rPr i="1" lang="en-US" sz="3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By the deadline:</a:t>
            </a:r>
            <a:r>
              <a:rPr lang="en-US" sz="3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 Lab Homework</a:t>
            </a:r>
            <a:endParaRPr sz="36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Google Shape;97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14"/>
          <p:cNvSpPr txBox="1"/>
          <p:nvPr/>
        </p:nvSpPr>
        <p:spPr>
          <a:xfrm>
            <a:off x="437425" y="273625"/>
            <a:ext cx="109395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Your circuit explorations so far</a:t>
            </a:r>
            <a:endParaRPr sz="1500"/>
          </a:p>
        </p:txBody>
      </p:sp>
      <p:sp>
        <p:nvSpPr>
          <p:cNvPr id="99" name="Google Shape;99;p14"/>
          <p:cNvSpPr txBox="1"/>
          <p:nvPr/>
        </p:nvSpPr>
        <p:spPr>
          <a:xfrm>
            <a:off x="752000" y="1409425"/>
            <a:ext cx="10473600" cy="227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29210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Last week you: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19100" lvl="0" marL="457200" marR="2921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521B93"/>
              </a:buClr>
              <a:buSzPts val="3000"/>
              <a:buFont typeface="Open Sans"/>
              <a:buChar char="●"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Observed which arrangements of a single battery, bulb, and wire do and do not light the bulb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19100" lvl="0" marL="457200" marR="2921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21B93"/>
              </a:buClr>
              <a:buSzPts val="3000"/>
              <a:buFont typeface="Open Sans"/>
              <a:buChar char="●"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Drew circuit diagrams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00" name="Google Shape;100;p14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rgbClr val="000000"/>
                </a:solidFill>
                <a:latin typeface="Lustria"/>
                <a:ea typeface="Lustria"/>
                <a:cs typeface="Lustria"/>
                <a:sym typeface="Lustria"/>
              </a:rPr>
              <a:t>BPHYS 122</a:t>
            </a:r>
            <a:endParaRPr sz="1800">
              <a:solidFill>
                <a:srgbClr val="000000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15"/>
          <p:cNvSpPr txBox="1"/>
          <p:nvPr/>
        </p:nvSpPr>
        <p:spPr>
          <a:xfrm>
            <a:off x="437425" y="273625"/>
            <a:ext cx="109395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Today’s goals</a:t>
            </a:r>
            <a:endParaRPr sz="1500"/>
          </a:p>
        </p:txBody>
      </p:sp>
      <p:sp>
        <p:nvSpPr>
          <p:cNvPr id="108" name="Google Shape;108;p15"/>
          <p:cNvSpPr txBox="1"/>
          <p:nvPr/>
        </p:nvSpPr>
        <p:spPr>
          <a:xfrm>
            <a:off x="752000" y="1409425"/>
            <a:ext cx="10473600" cy="2678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419100" lvl="0" marL="457200" marR="29210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521B93"/>
              </a:buClr>
              <a:buSzPts val="3000"/>
              <a:buFont typeface="Open Sans"/>
              <a:buChar char="●"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Predict and measure the amount of current through different parts of multiple-bulb circuits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19100" lvl="0" marL="457200" marR="2921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21B93"/>
              </a:buClr>
              <a:buSzPts val="3000"/>
              <a:buFont typeface="Open Sans"/>
              <a:buChar char="●"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Recognize what is responsible for pushing or driving current through a circuit; </a:t>
            </a: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predict</a:t>
            </a: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 and measure the </a:t>
            </a: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amount</a:t>
            </a: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 of the push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09" name="Google Shape;109;p15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rgbClr val="000000"/>
                </a:solidFill>
                <a:latin typeface="Lustria"/>
                <a:ea typeface="Lustria"/>
                <a:cs typeface="Lustria"/>
                <a:sym typeface="Lustria"/>
              </a:rPr>
              <a:t>BPHYS 122</a:t>
            </a:r>
            <a:endParaRPr sz="1800">
              <a:solidFill>
                <a:srgbClr val="000000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" name="Google Shape;115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Google Shape;116;p16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BPHYS </a:t>
            </a:r>
            <a:r>
              <a:rPr lang="en-US" sz="18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122</a:t>
            </a:r>
            <a:endParaRPr sz="1900">
              <a:solidFill>
                <a:schemeClr val="dk1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  <p:sp>
        <p:nvSpPr>
          <p:cNvPr id="117" name="Google Shape;117;p16"/>
          <p:cNvSpPr txBox="1"/>
          <p:nvPr/>
        </p:nvSpPr>
        <p:spPr>
          <a:xfrm>
            <a:off x="437425" y="273625"/>
            <a:ext cx="109395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Initial assumptions for circuits</a:t>
            </a:r>
            <a:endParaRPr sz="1500"/>
          </a:p>
        </p:txBody>
      </p:sp>
      <p:sp>
        <p:nvSpPr>
          <p:cNvPr id="118" name="Google Shape;118;p16"/>
          <p:cNvSpPr txBox="1"/>
          <p:nvPr/>
        </p:nvSpPr>
        <p:spPr>
          <a:xfrm>
            <a:off x="507450" y="1243125"/>
            <a:ext cx="11370000" cy="509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Based on your observations, we will make these assumptions: </a:t>
            </a:r>
            <a:endParaRPr sz="24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21B93"/>
              </a:buClr>
              <a:buSzPts val="2400"/>
              <a:buFont typeface="Open Sans"/>
              <a:buAutoNum type="arabicPeriod"/>
            </a:pP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A flow exists in a complete circuit from one terminal of the battery, </a:t>
            </a:r>
            <a:b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through the rest of the circuit, back to the other terminal of the battery. </a:t>
            </a:r>
            <a:b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We will call this flow </a:t>
            </a:r>
            <a:r>
              <a:rPr i="1"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electric current.</a:t>
            </a:r>
            <a:endParaRPr i="1" sz="24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521B93"/>
              </a:buClr>
              <a:buSzPts val="2400"/>
              <a:buFont typeface="Open Sans"/>
              <a:buAutoNum type="arabicPeriod"/>
            </a:pP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For identical bulbs, bulb brightness can be used as an indicator </a:t>
            </a:r>
            <a:b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of the amount of current through that bulb: </a:t>
            </a:r>
            <a:r>
              <a:rPr i="1"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the brighter the bulb, </a:t>
            </a:r>
            <a:br>
              <a:rPr i="1"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i="1"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the greater the current.</a:t>
            </a:r>
            <a:endParaRPr i="1" sz="24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521B93"/>
              </a:buClr>
              <a:buSzPts val="2400"/>
              <a:buFont typeface="Open Sans"/>
              <a:buAutoNum type="arabicPeriod"/>
            </a:pP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Batteries provide a “push” that causes current to flow: the more batteries there are, the greater the push, and the greater the current.</a:t>
            </a:r>
            <a:endParaRPr sz="24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Clr>
                <a:srgbClr val="521B93"/>
              </a:buClr>
              <a:buSzPts val="2400"/>
              <a:buFont typeface="Open Sans"/>
              <a:buAutoNum type="arabicPeriod"/>
            </a:pP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Wires provide direct electrical connections and have little or no effect on the current.</a:t>
            </a:r>
            <a:endParaRPr sz="24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Google Shape;124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p17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BPHYS </a:t>
            </a:r>
            <a:r>
              <a:rPr lang="en-US" sz="18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122</a:t>
            </a:r>
            <a:endParaRPr sz="1900">
              <a:solidFill>
                <a:schemeClr val="dk1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  <p:sp>
        <p:nvSpPr>
          <p:cNvPr id="126" name="Google Shape;126;p17"/>
          <p:cNvSpPr txBox="1"/>
          <p:nvPr/>
        </p:nvSpPr>
        <p:spPr>
          <a:xfrm>
            <a:off x="437425" y="273625"/>
            <a:ext cx="109395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Circuit symbols</a:t>
            </a:r>
            <a:endParaRPr sz="1500"/>
          </a:p>
        </p:txBody>
      </p:sp>
      <p:pic>
        <p:nvPicPr>
          <p:cNvPr id="127" name="Google Shape;127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51475" y="1315938"/>
            <a:ext cx="2125180" cy="831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" name="Google Shape;128;p17"/>
          <p:cNvPicPr preferRelativeResize="0"/>
          <p:nvPr/>
        </p:nvPicPr>
        <p:blipFill rotWithShape="1">
          <a:blip r:embed="rId5">
            <a:alphaModFix/>
          </a:blip>
          <a:srcRect b="21214" l="0" r="0" t="16828"/>
          <a:stretch/>
        </p:blipFill>
        <p:spPr>
          <a:xfrm rot="5400000">
            <a:off x="1791275" y="2243725"/>
            <a:ext cx="501025" cy="1503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" name="Google Shape;129;p1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155968" y="4179850"/>
            <a:ext cx="1771650" cy="57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" name="Google Shape;130;p1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155951" y="5520025"/>
            <a:ext cx="590750" cy="57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" name="Google Shape;131;p1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279051" y="5520025"/>
            <a:ext cx="590750" cy="57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" name="Google Shape;132;p1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-1524584">
            <a:off x="1679851" y="5396050"/>
            <a:ext cx="590750" cy="57150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Google Shape;133;p17"/>
          <p:cNvSpPr txBox="1"/>
          <p:nvPr/>
        </p:nvSpPr>
        <p:spPr>
          <a:xfrm>
            <a:off x="3703000" y="1383675"/>
            <a:ext cx="75111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Battery</a:t>
            </a:r>
            <a:endParaRPr sz="36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34" name="Google Shape;134;p17"/>
          <p:cNvSpPr txBox="1"/>
          <p:nvPr/>
        </p:nvSpPr>
        <p:spPr>
          <a:xfrm>
            <a:off x="3703000" y="2599550"/>
            <a:ext cx="75111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Light bulb</a:t>
            </a:r>
            <a:endParaRPr sz="36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35" name="Google Shape;135;p17"/>
          <p:cNvSpPr txBox="1"/>
          <p:nvPr/>
        </p:nvSpPr>
        <p:spPr>
          <a:xfrm>
            <a:off x="3703000" y="3883275"/>
            <a:ext cx="75111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Direct electrical connection (wire)</a:t>
            </a:r>
            <a:endParaRPr sz="36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36" name="Google Shape;136;p17"/>
          <p:cNvSpPr txBox="1"/>
          <p:nvPr/>
        </p:nvSpPr>
        <p:spPr>
          <a:xfrm>
            <a:off x="3703000" y="5167000"/>
            <a:ext cx="75111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Switch</a:t>
            </a:r>
            <a:endParaRPr sz="36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" name="Google Shape;142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43" name="Google Shape;143;p18"/>
          <p:cNvSpPr txBox="1"/>
          <p:nvPr/>
        </p:nvSpPr>
        <p:spPr>
          <a:xfrm>
            <a:off x="437425" y="273625"/>
            <a:ext cx="109395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Series and parallel connections</a:t>
            </a:r>
            <a:endParaRPr sz="1500"/>
          </a:p>
        </p:txBody>
      </p:sp>
      <p:sp>
        <p:nvSpPr>
          <p:cNvPr id="144" name="Google Shape;144;p18"/>
          <p:cNvSpPr txBox="1"/>
          <p:nvPr/>
        </p:nvSpPr>
        <p:spPr>
          <a:xfrm>
            <a:off x="1437525" y="1263550"/>
            <a:ext cx="28959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Bulbs in series</a:t>
            </a:r>
            <a:endParaRPr i="1"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45" name="Google Shape;145;p18"/>
          <p:cNvSpPr txBox="1"/>
          <p:nvPr/>
        </p:nvSpPr>
        <p:spPr>
          <a:xfrm>
            <a:off x="6701125" y="1263550"/>
            <a:ext cx="35400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Bulbs in parallel</a:t>
            </a:r>
            <a:endParaRPr i="1"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46" name="Google Shape;146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235775" y="2033701"/>
            <a:ext cx="3465700" cy="37359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" name="Google Shape;147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954551" y="1970050"/>
            <a:ext cx="4589651" cy="3630825"/>
          </a:xfrm>
          <a:prstGeom prst="rect">
            <a:avLst/>
          </a:prstGeom>
          <a:noFill/>
          <a:ln>
            <a:noFill/>
          </a:ln>
        </p:spPr>
      </p:pic>
      <p:sp>
        <p:nvSpPr>
          <p:cNvPr id="148" name="Google Shape;148;p18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rgbClr val="000000"/>
                </a:solidFill>
                <a:latin typeface="Lustria"/>
                <a:ea typeface="Lustria"/>
                <a:cs typeface="Lustria"/>
                <a:sym typeface="Lustria"/>
              </a:rPr>
              <a:t>BPHYS 122</a:t>
            </a:r>
            <a:endParaRPr sz="1800">
              <a:solidFill>
                <a:srgbClr val="000000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Google Shape;154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19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BPHYS </a:t>
            </a:r>
            <a:r>
              <a:rPr lang="en-US" sz="18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122</a:t>
            </a:r>
            <a:endParaRPr sz="1900">
              <a:solidFill>
                <a:schemeClr val="dk1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  <p:sp>
        <p:nvSpPr>
          <p:cNvPr id="156" name="Google Shape;156;p19"/>
          <p:cNvSpPr txBox="1"/>
          <p:nvPr/>
        </p:nvSpPr>
        <p:spPr>
          <a:xfrm>
            <a:off x="437425" y="273625"/>
            <a:ext cx="109395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Review: Types of uncertainty</a:t>
            </a:r>
            <a:endParaRPr sz="1500"/>
          </a:p>
        </p:txBody>
      </p:sp>
      <p:sp>
        <p:nvSpPr>
          <p:cNvPr id="157" name="Google Shape;157;p19"/>
          <p:cNvSpPr txBox="1"/>
          <p:nvPr/>
        </p:nvSpPr>
        <p:spPr>
          <a:xfrm>
            <a:off x="752000" y="1257025"/>
            <a:ext cx="104736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292100" rtl="0" algn="l">
              <a:lnSpc>
                <a:spcPct val="115000"/>
              </a:lnSpc>
              <a:spcBef>
                <a:spcPts val="800"/>
              </a:spcBef>
              <a:spcAft>
                <a:spcPts val="1000"/>
              </a:spcAft>
              <a:buNone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In your team, refresh your memory about these: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graphicFrame>
        <p:nvGraphicFramePr>
          <p:cNvPr id="158" name="Google Shape;158;p19"/>
          <p:cNvGraphicFramePr/>
          <p:nvPr/>
        </p:nvGraphicFramePr>
        <p:xfrm>
          <a:off x="647700" y="20193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{C7D2961D-CB4E-4893-AE1C-FDDAEB8CABE2}</a:tableStyleId>
              </a:tblPr>
              <a:tblGrid>
                <a:gridCol w="3241275"/>
                <a:gridCol w="3616725"/>
                <a:gridCol w="3429000"/>
              </a:tblGrid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Type of uncertainty</a:t>
                      </a:r>
                      <a:endParaRPr b="1"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>
                    <a:solidFill>
                      <a:srgbClr val="D9D2E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What is responsible</a:t>
                      </a:r>
                      <a:endParaRPr b="1"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>
                    <a:solidFill>
                      <a:srgbClr val="D9D2E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How to determine it</a:t>
                      </a:r>
                      <a:endParaRPr b="1"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>
                    <a:solidFill>
                      <a:srgbClr val="D9D2E9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Precision (tool) uncertainty</a:t>
                      </a:r>
                      <a:endParaRPr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20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20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Statistical (random) uncertainty</a:t>
                      </a:r>
                      <a:endParaRPr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20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Systematic (non-random) uncertainty</a:t>
                      </a:r>
                      <a:endParaRPr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20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20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Google Shape;164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p20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BPHYS </a:t>
            </a:r>
            <a:r>
              <a:rPr lang="en-US" sz="18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122</a:t>
            </a:r>
            <a:endParaRPr sz="1900">
              <a:solidFill>
                <a:schemeClr val="dk1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  <p:sp>
        <p:nvSpPr>
          <p:cNvPr id="166" name="Google Shape;166;p20"/>
          <p:cNvSpPr txBox="1"/>
          <p:nvPr/>
        </p:nvSpPr>
        <p:spPr>
          <a:xfrm>
            <a:off x="437425" y="273625"/>
            <a:ext cx="109395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Review: Types of uncertainty</a:t>
            </a:r>
            <a:endParaRPr sz="1500"/>
          </a:p>
        </p:txBody>
      </p:sp>
      <p:sp>
        <p:nvSpPr>
          <p:cNvPr id="167" name="Google Shape;167;p20"/>
          <p:cNvSpPr txBox="1"/>
          <p:nvPr/>
        </p:nvSpPr>
        <p:spPr>
          <a:xfrm>
            <a:off x="752000" y="1257025"/>
            <a:ext cx="104736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292100" rtl="0" algn="l">
              <a:lnSpc>
                <a:spcPct val="115000"/>
              </a:lnSpc>
              <a:spcBef>
                <a:spcPts val="800"/>
              </a:spcBef>
              <a:spcAft>
                <a:spcPts val="1000"/>
              </a:spcAft>
              <a:buNone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In your team, refresh your memory about these: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graphicFrame>
        <p:nvGraphicFramePr>
          <p:cNvPr id="168" name="Google Shape;168;p20"/>
          <p:cNvGraphicFramePr/>
          <p:nvPr/>
        </p:nvGraphicFramePr>
        <p:xfrm>
          <a:off x="647700" y="20193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{C7D2961D-CB4E-4893-AE1C-FDDAEB8CABE2}</a:tableStyleId>
              </a:tblPr>
              <a:tblGrid>
                <a:gridCol w="3241275"/>
                <a:gridCol w="3616725"/>
                <a:gridCol w="3429000"/>
              </a:tblGrid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Type of uncertainty</a:t>
                      </a:r>
                      <a:endParaRPr b="1"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>
                    <a:solidFill>
                      <a:srgbClr val="D9D2E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What is responsible</a:t>
                      </a:r>
                      <a:endParaRPr b="1"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>
                    <a:solidFill>
                      <a:srgbClr val="D9D2E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How to determine it</a:t>
                      </a:r>
                      <a:endParaRPr b="1"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>
                    <a:solidFill>
                      <a:srgbClr val="D9D2E9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Precision (tool) uncertainty</a:t>
                      </a:r>
                      <a:endParaRPr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The finite precision of the instruments we’re using to make our measurements</a:t>
                      </a:r>
                      <a:endParaRPr sz="20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20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Statistical (random) uncertainty</a:t>
                      </a:r>
                      <a:endParaRPr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Fluctuations in the physical system, variability in nature</a:t>
                      </a:r>
                      <a:endParaRPr sz="20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Systematic (non-random) uncertainty</a:t>
                      </a:r>
                      <a:endParaRPr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Instrument calibration, variables inappropriately assumed to be negligible, etc</a:t>
                      </a:r>
                      <a:endParaRPr sz="20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20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" name="Google Shape;174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21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BPHYS </a:t>
            </a:r>
            <a:r>
              <a:rPr lang="en-US" sz="18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122</a:t>
            </a:r>
            <a:endParaRPr sz="1900">
              <a:solidFill>
                <a:schemeClr val="dk1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  <p:sp>
        <p:nvSpPr>
          <p:cNvPr id="176" name="Google Shape;176;p21"/>
          <p:cNvSpPr txBox="1"/>
          <p:nvPr/>
        </p:nvSpPr>
        <p:spPr>
          <a:xfrm>
            <a:off x="437425" y="273625"/>
            <a:ext cx="109395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Review: Types of uncertainty</a:t>
            </a:r>
            <a:endParaRPr sz="1500"/>
          </a:p>
        </p:txBody>
      </p:sp>
      <p:sp>
        <p:nvSpPr>
          <p:cNvPr id="177" name="Google Shape;177;p21"/>
          <p:cNvSpPr txBox="1"/>
          <p:nvPr/>
        </p:nvSpPr>
        <p:spPr>
          <a:xfrm>
            <a:off x="752000" y="1257025"/>
            <a:ext cx="104736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292100" rtl="0" algn="l">
              <a:lnSpc>
                <a:spcPct val="115000"/>
              </a:lnSpc>
              <a:spcBef>
                <a:spcPts val="800"/>
              </a:spcBef>
              <a:spcAft>
                <a:spcPts val="1000"/>
              </a:spcAft>
              <a:buNone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In your team, refresh your memory about these: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graphicFrame>
        <p:nvGraphicFramePr>
          <p:cNvPr id="178" name="Google Shape;178;p21"/>
          <p:cNvGraphicFramePr/>
          <p:nvPr/>
        </p:nvGraphicFramePr>
        <p:xfrm>
          <a:off x="647700" y="20193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{C7D2961D-CB4E-4893-AE1C-FDDAEB8CABE2}</a:tableStyleId>
              </a:tblPr>
              <a:tblGrid>
                <a:gridCol w="3241275"/>
                <a:gridCol w="3616725"/>
                <a:gridCol w="3429000"/>
              </a:tblGrid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Type of uncertainty</a:t>
                      </a:r>
                      <a:endParaRPr b="1"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>
                    <a:solidFill>
                      <a:srgbClr val="D9D2E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What is responsible</a:t>
                      </a:r>
                      <a:endParaRPr b="1"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>
                    <a:solidFill>
                      <a:srgbClr val="D9D2E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How to determine it</a:t>
                      </a:r>
                      <a:endParaRPr b="1"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>
                    <a:solidFill>
                      <a:srgbClr val="D9D2E9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Precision (tool) uncertainty</a:t>
                      </a:r>
                      <a:endParaRPr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The finite precision of the instruments we’re using to make our measurements</a:t>
                      </a:r>
                      <a:endParaRPr sz="20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Related to the smallest increment on the device</a:t>
                      </a:r>
                      <a:endParaRPr sz="20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Statistical (random) uncertainty</a:t>
                      </a:r>
                      <a:endParaRPr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Fluctuations in the physical system, variability in nature</a:t>
                      </a:r>
                      <a:endParaRPr sz="20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Do many trials to find standard deviation</a:t>
                      </a:r>
                      <a:endParaRPr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Systematic (non-random) uncertainty</a:t>
                      </a:r>
                      <a:endParaRPr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Instrument calibration, variables inappropriately assumed to be negligible, etc</a:t>
                      </a:r>
                      <a:endParaRPr sz="20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Account for it (eliminate it?) via logical analysis and critical thinking</a:t>
                      </a:r>
                      <a:endParaRPr sz="20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sp>
        <p:nvSpPr>
          <p:cNvPr id="179" name="Google Shape;179;p21"/>
          <p:cNvSpPr txBox="1"/>
          <p:nvPr/>
        </p:nvSpPr>
        <p:spPr>
          <a:xfrm>
            <a:off x="309225" y="5168350"/>
            <a:ext cx="10977300" cy="1108200"/>
          </a:xfrm>
          <a:prstGeom prst="rect">
            <a:avLst/>
          </a:prstGeom>
          <a:solidFill>
            <a:srgbClr val="D9D2E9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While conducting experiments, keep in mind: </a:t>
            </a:r>
            <a:b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b="1"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What types of uncertainty are relevant?</a:t>
            </a:r>
            <a:endParaRPr b="1"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