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6858000" cx="12192000"/>
  <p:notesSz cx="6858000" cy="9144000"/>
  <p:embeddedFontLst>
    <p:embeddedFont>
      <p:font typeface="Encode Sans ExtraBold"/>
      <p:bold r:id="rId26"/>
    </p:embeddedFont>
    <p:embeddedFont>
      <p:font typeface="Lustria"/>
      <p:regular r:id="rId27"/>
    </p:embeddedFont>
    <p:embeddedFont>
      <p:font typeface="Open Sans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EEBD75D-FCE7-41EE-9CF9-CDCB32585F84}">
  <a:tblStyle styleId="{9EEBD75D-FCE7-41EE-9CF9-CDCB32585F8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97EFB774-8630-4A2C-B7D2-B5FD10512D3B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EncodeSansExtraBold-bold.fntdata"/><Relationship Id="rId25" Type="http://schemas.openxmlformats.org/officeDocument/2006/relationships/slide" Target="slides/slide20.xml"/><Relationship Id="rId28" Type="http://schemas.openxmlformats.org/officeDocument/2006/relationships/font" Target="fonts/OpenSans-regular.fntdata"/><Relationship Id="rId27" Type="http://schemas.openxmlformats.org/officeDocument/2006/relationships/font" Target="fonts/Lustri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Open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penSans-boldItalic.fntdata"/><Relationship Id="rId30" Type="http://schemas.openxmlformats.org/officeDocument/2006/relationships/font" Target="fonts/OpenSans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f19e5516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11f19e5516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b08ded2286_0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g1b08ded2286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g1b08ded2286_0_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0b86705e26_0_4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g10b86705e26_0_4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10b86705e26_0_43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b08ded2286_0_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1b08ded2286_0_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1b08ded2286_0_8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b0db109be4_0_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g1b0db109be4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g1b0db109be4_0_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b226e8ed18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g1b226e8ed18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1b226e8ed18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b226e8ed18_0_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g1b226e8ed18_0_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1b226e8ed18_0_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b226e8ed18_0_1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g1b226e8ed18_0_1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1b226e8ed18_0_1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b226e8ed18_0_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g1b226e8ed18_0_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1b226e8ed18_0_9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008cfefe89_0_1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g2008cfefe89_0_1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g2008cfefe89_0_1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008cfefe89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g2008cfefe89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g2008cfefe89_0_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1f19e5516a_0_2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11f19e5516a_0_2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11f19e5516a_0_2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008cfefe89_0_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g2008cfefe89_0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2008cfefe89_0_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1f19e5516a_0_3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11f19e5516a_0_3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11f19e5516a_0_38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a97ddd13f3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g2a97ddd13f3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g2a97ddd13f3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a97ddd13f3_0_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g2a97ddd13f3_0_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2a97ddd13f3_0_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008cfefe89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g2008cfefe89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2008cfefe89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b08ded2286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g1b08ded2286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g1b08ded2286_0_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b08ded2286_0_1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g1b08ded2286_0_1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1b08ded2286_0_1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b08ded2286_0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1b08ded2286_0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1b08ded2286_0_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98150" y="488800"/>
            <a:ext cx="100956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122: Physics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1 - Welcome!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65349" y="2466103"/>
            <a:ext cx="8661300" cy="33246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Sit where you like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Teams of 3-4 students</a:t>
            </a:r>
            <a:r>
              <a:rPr i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 (not more than 4)</a:t>
            </a:r>
            <a:endParaRPr i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Read the Lab Safety Sheet </a:t>
            </a:r>
            <a:br>
              <a:rPr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and sign up front to say you read it</a:t>
            </a:r>
            <a:endParaRPr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2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Working in a team</a:t>
            </a:r>
            <a:endParaRPr sz="1500"/>
          </a:p>
        </p:txBody>
      </p:sp>
      <p:sp>
        <p:nvSpPr>
          <p:cNvPr id="185" name="Google Shape;185;p22"/>
          <p:cNvSpPr txBox="1"/>
          <p:nvPr/>
        </p:nvSpPr>
        <p:spPr>
          <a:xfrm>
            <a:off x="752000" y="1257025"/>
            <a:ext cx="10473600" cy="3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have flexibility to coordinate how your group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works together, but we require intentionality.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Everyone should handle the equipment.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Work continually on tasks - don’t just wait.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Assign and rotate roles each session, or within each session.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31325" y="149012"/>
            <a:ext cx="1629474" cy="1629474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 txBox="1"/>
          <p:nvPr/>
        </p:nvSpPr>
        <p:spPr>
          <a:xfrm>
            <a:off x="587100" y="4685825"/>
            <a:ext cx="11079900" cy="1385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292100" rtl="0" algn="l"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Examine the Roles Handout. Are there roles that suit you, or that will be challenging for you? </a:t>
            </a:r>
            <a:r>
              <a:rPr b="1"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How will you handle this in your team? </a:t>
            </a:r>
            <a:r>
              <a:rPr i="1"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Record your plans in your lab notes. </a:t>
            </a:r>
            <a:endParaRPr i="1" sz="2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8" name="Google Shape;188;p22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Working together</a:t>
            </a:r>
            <a:endParaRPr/>
          </a:p>
        </p:txBody>
      </p:sp>
      <p:pic>
        <p:nvPicPr>
          <p:cNvPr id="195" name="Google Shape;19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3"/>
          <p:cNvSpPr/>
          <p:nvPr/>
        </p:nvSpPr>
        <p:spPr>
          <a:xfrm>
            <a:off x="849500" y="1680900"/>
            <a:ext cx="10818600" cy="34311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76250" lvl="0" marL="8572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★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goal is NOT to convince others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that they are wrong or you are right.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76250" lvl="0" marL="8572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★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goal is to UNDERSTAND and BE UNDERSTOOD,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just in case you (or others) want to change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your own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mind.</a:t>
            </a:r>
            <a:endParaRPr sz="3000"/>
          </a:p>
        </p:txBody>
      </p:sp>
      <p:sp>
        <p:nvSpPr>
          <p:cNvPr id="197" name="Google Shape;197;p2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4"/>
          <p:cNvSpPr txBox="1"/>
          <p:nvPr/>
        </p:nvSpPr>
        <p:spPr>
          <a:xfrm>
            <a:off x="437437" y="273631"/>
            <a:ext cx="10314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0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Illness</a:t>
            </a:r>
            <a:endParaRPr sz="5000"/>
          </a:p>
        </p:txBody>
      </p:sp>
      <p:sp>
        <p:nvSpPr>
          <p:cNvPr id="205" name="Google Shape;205;p24"/>
          <p:cNvSpPr txBox="1"/>
          <p:nvPr/>
        </p:nvSpPr>
        <p:spPr>
          <a:xfrm>
            <a:off x="378050" y="1262550"/>
            <a:ext cx="11918700" cy="23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810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Everyone’s health and safety are the most important things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 am very happy to make adjustments and give extensions as needed if you get sick. Please stay home if you need to.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1100"/>
              </a:spcBef>
              <a:spcAft>
                <a:spcPts val="110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Please communicate with me as soon as you’re able so that we can make a plan to get you caught up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6" name="Google Shape;206;p24"/>
          <p:cNvSpPr txBox="1"/>
          <p:nvPr/>
        </p:nvSpPr>
        <p:spPr>
          <a:xfrm>
            <a:off x="457200" y="4419600"/>
            <a:ext cx="11854200" cy="19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marR="292100" rtl="0" algn="l"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I’m committed to making this class accessible to everyone, and I’m happy to make accommodations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spcBef>
                <a:spcPts val="1100"/>
              </a:spcBef>
              <a:spcAft>
                <a:spcPts val="110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Please reach out to me if you’d like to talk about your accommodations and how we can implement them in this course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7" name="Google Shape;207;p24"/>
          <p:cNvSpPr txBox="1"/>
          <p:nvPr/>
        </p:nvSpPr>
        <p:spPr>
          <a:xfrm>
            <a:off x="437437" y="36264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</a:t>
            </a: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ccommodations</a:t>
            </a:r>
            <a:endParaRPr sz="1500"/>
          </a:p>
        </p:txBody>
      </p:sp>
      <p:sp>
        <p:nvSpPr>
          <p:cNvPr id="208" name="Google Shape;208;p2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5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Getting started with circuits</a:t>
            </a:r>
            <a:endParaRPr sz="1500"/>
          </a:p>
        </p:txBody>
      </p:sp>
      <p:sp>
        <p:nvSpPr>
          <p:cNvPr id="216" name="Google Shape;216;p25"/>
          <p:cNvSpPr txBox="1"/>
          <p:nvPr/>
        </p:nvSpPr>
        <p:spPr>
          <a:xfrm>
            <a:off x="752000" y="1417600"/>
            <a:ext cx="10473600" cy="46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are NOT expected or required to know anything about electricity to perform these experiments.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goal is to explore the physical world and use our experimentation tools and skills to make sense of what may be happening.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There are no right or wrong answers – just what you are observing and inferring from your experiments.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We start with circuits because it’s exciting!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7" name="Google Shape;217;p2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6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Light bulb, battery, and wire</a:t>
            </a:r>
            <a:endParaRPr sz="1500"/>
          </a:p>
        </p:txBody>
      </p:sp>
      <p:sp>
        <p:nvSpPr>
          <p:cNvPr id="225" name="Google Shape;225;p26"/>
          <p:cNvSpPr txBox="1"/>
          <p:nvPr/>
        </p:nvSpPr>
        <p:spPr>
          <a:xfrm>
            <a:off x="752000" y="1570000"/>
            <a:ext cx="10473600" cy="10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Obtain a small light bulb, battery, and wire. Connect these in a variety of ways. Record what you observe.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226" name="Google Shape;226;p26"/>
          <p:cNvGraphicFramePr/>
          <p:nvPr/>
        </p:nvGraphicFramePr>
        <p:xfrm>
          <a:off x="952500" y="3048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{9EEBD75D-FCE7-41EE-9CF9-CDCB32585F84}</a:tableStyleId>
              </a:tblPr>
              <a:tblGrid>
                <a:gridCol w="4840725"/>
                <a:gridCol w="54462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Arrangements that light the bulb</a:t>
                      </a:r>
                      <a:endParaRPr sz="22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Arrangements</a:t>
                      </a:r>
                      <a:r>
                        <a:rPr lang="en-US" sz="22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that do not light the bulb</a:t>
                      </a:r>
                      <a:endParaRPr sz="22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521B9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27" name="Google Shape;227;p2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7"/>
          <p:cNvSpPr/>
          <p:nvPr/>
        </p:nvSpPr>
        <p:spPr>
          <a:xfrm>
            <a:off x="629825" y="1759575"/>
            <a:ext cx="10375500" cy="3614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4" name="Google Shape;23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7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Circuit explorations, continued</a:t>
            </a:r>
            <a:endParaRPr sz="1500"/>
          </a:p>
        </p:txBody>
      </p:sp>
      <p:sp>
        <p:nvSpPr>
          <p:cNvPr id="236" name="Google Shape;236;p27"/>
          <p:cNvSpPr txBox="1"/>
          <p:nvPr/>
        </p:nvSpPr>
        <p:spPr>
          <a:xfrm>
            <a:off x="752000" y="1790425"/>
            <a:ext cx="102534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Answer the “In-Lab Questions” (in Canvas).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Two ways to get there: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AutoNum type="alphaUcPeriod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 1 Notes” assignment due today includes a link to </a:t>
            </a:r>
            <a:b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“Lab 1 In-Lab Questions”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AutoNum type="alphaUcPeriod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Modules &gt; Lab materials &gt; “Lab 1 Notes” &gt; </a:t>
            </a:r>
            <a:b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“Lab 1 In-Lab Questions”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Work together and record everything in your notes doc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7" name="Google Shape;237;p2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8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Initial assumptions for circuits</a:t>
            </a:r>
            <a:endParaRPr sz="1500"/>
          </a:p>
        </p:txBody>
      </p:sp>
      <p:sp>
        <p:nvSpPr>
          <p:cNvPr id="245" name="Google Shape;245;p28"/>
          <p:cNvSpPr txBox="1"/>
          <p:nvPr/>
        </p:nvSpPr>
        <p:spPr>
          <a:xfrm>
            <a:off x="507450" y="1243125"/>
            <a:ext cx="11370000" cy="50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Based on your observations, we will make these assumptions: 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 flow exists in a complete circuit from one terminal of the battery,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through the rest of the circuit, back to the other terminal of the battery.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We will call this flow </a:t>
            </a: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electric current.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For identical bulbs, bulb brightness can be used as an indicator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of the amount of current through that bulb: </a:t>
            </a: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brighter the bulb, </a:t>
            </a:r>
            <a:b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greater the current.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Batteries provide a “push” that causes current to flow: the more batteries there are, the greater the push, and the greater the current.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Wires provide direct electrical connections and have little or no effect on the current.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6" name="Google Shape;246;p2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9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Circuit symbols</a:t>
            </a:r>
            <a:endParaRPr sz="1500"/>
          </a:p>
        </p:txBody>
      </p:sp>
      <p:pic>
        <p:nvPicPr>
          <p:cNvPr id="254" name="Google Shape;25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1475" y="1315938"/>
            <a:ext cx="2125180" cy="83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9"/>
          <p:cNvPicPr preferRelativeResize="0"/>
          <p:nvPr/>
        </p:nvPicPr>
        <p:blipFill rotWithShape="1">
          <a:blip r:embed="rId5">
            <a:alphaModFix/>
          </a:blip>
          <a:srcRect b="21214" l="0" r="0" t="16828"/>
          <a:stretch/>
        </p:blipFill>
        <p:spPr>
          <a:xfrm rot="5400000">
            <a:off x="1791275" y="2243725"/>
            <a:ext cx="501025" cy="150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55968" y="4179850"/>
            <a:ext cx="1771650" cy="5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55951" y="5520025"/>
            <a:ext cx="590750" cy="5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79051" y="5520025"/>
            <a:ext cx="590750" cy="5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1524584">
            <a:off x="1679851" y="5396050"/>
            <a:ext cx="590750" cy="5715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9"/>
          <p:cNvSpPr txBox="1"/>
          <p:nvPr/>
        </p:nvSpPr>
        <p:spPr>
          <a:xfrm>
            <a:off x="3703000" y="1383675"/>
            <a:ext cx="7511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Battery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1" name="Google Shape;261;p29"/>
          <p:cNvSpPr txBox="1"/>
          <p:nvPr/>
        </p:nvSpPr>
        <p:spPr>
          <a:xfrm>
            <a:off x="3703000" y="2599550"/>
            <a:ext cx="7511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Light bulb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2" name="Google Shape;262;p29"/>
          <p:cNvSpPr txBox="1"/>
          <p:nvPr/>
        </p:nvSpPr>
        <p:spPr>
          <a:xfrm>
            <a:off x="3703000" y="3883275"/>
            <a:ext cx="7511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Direct electrical connection (wire)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3" name="Google Shape;263;p29"/>
          <p:cNvSpPr txBox="1"/>
          <p:nvPr/>
        </p:nvSpPr>
        <p:spPr>
          <a:xfrm>
            <a:off x="3703000" y="5167000"/>
            <a:ext cx="7511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Switch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4" name="Google Shape;264;p2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0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Series and parallel connections</a:t>
            </a:r>
            <a:endParaRPr sz="1500"/>
          </a:p>
        </p:txBody>
      </p:sp>
      <p:sp>
        <p:nvSpPr>
          <p:cNvPr id="272" name="Google Shape;272;p30"/>
          <p:cNvSpPr txBox="1"/>
          <p:nvPr/>
        </p:nvSpPr>
        <p:spPr>
          <a:xfrm>
            <a:off x="1437525" y="1263550"/>
            <a:ext cx="2895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Bulbs in series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3" name="Google Shape;273;p30"/>
          <p:cNvSpPr txBox="1"/>
          <p:nvPr/>
        </p:nvSpPr>
        <p:spPr>
          <a:xfrm>
            <a:off x="6701125" y="1263550"/>
            <a:ext cx="354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Bulbs in parallel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74" name="Google Shape;27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5775" y="2033701"/>
            <a:ext cx="3465700" cy="3735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54551" y="1970050"/>
            <a:ext cx="4589651" cy="363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31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/>
          </a:p>
        </p:txBody>
      </p:sp>
      <p:sp>
        <p:nvSpPr>
          <p:cNvPr id="284" name="Google Shape;284;p31"/>
          <p:cNvSpPr txBox="1"/>
          <p:nvPr/>
        </p:nvSpPr>
        <p:spPr>
          <a:xfrm>
            <a:off x="489400" y="1044025"/>
            <a:ext cx="11111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other labs, you may have been graded on whether you reproduced a predetermined “right” answer. 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 here.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285" name="Google Shape;285;p31"/>
          <p:cNvGraphicFramePr/>
          <p:nvPr/>
        </p:nvGraphicFramePr>
        <p:xfrm>
          <a:off x="608800" y="212955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{97EFB774-8630-4A2C-B7D2-B5FD10512D3B}</a:tableStyleId>
              </a:tblPr>
              <a:tblGrid>
                <a:gridCol w="2345875"/>
                <a:gridCol w="7922750"/>
                <a:gridCol w="1021300"/>
              </a:tblGrid>
              <a:tr h="972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Team agreement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Team agreement is clear, font colors for different team members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9506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Completeness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All activities, procedures, equipment, decisions, and interpretations are recorded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  <a:tr h="1019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Lighting a bulb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Requirements for a bulb to light are clearly expressed, distinct from conditions in which the bulb does not light.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053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Circuits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Circuits documented with photos and appropriate circuit diagrams &amp; logically analyzed in terms of a model for current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sp>
        <p:nvSpPr>
          <p:cNvPr id="286" name="Google Shape;286;p3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98" name="Google Shape;98;p14"/>
          <p:cNvSpPr txBox="1"/>
          <p:nvPr/>
        </p:nvSpPr>
        <p:spPr>
          <a:xfrm>
            <a:off x="939850" y="1505425"/>
            <a:ext cx="11121000" cy="3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08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Noto Sans Symbol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Meet your team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About the lab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team: Getting started with circuits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rtl="0" algn="l">
              <a:spcBef>
                <a:spcPts val="1000"/>
              </a:spcBef>
              <a:spcAft>
                <a:spcPts val="0"/>
              </a:spcAft>
              <a:buClr>
                <a:srgbClr val="8E7CC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Next week: Current and voltage</a:t>
            </a:r>
            <a:endParaRPr b="1" sz="3000">
              <a:solidFill>
                <a:srgbClr val="8E7CC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rtl="0" algn="l">
              <a:spcBef>
                <a:spcPts val="1000"/>
              </a:spcBef>
              <a:spcAft>
                <a:spcPts val="1000"/>
              </a:spcAft>
              <a:buClr>
                <a:srgbClr val="8E7CC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Lab 3: I-V curves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2"/>
          <p:cNvSpPr/>
          <p:nvPr/>
        </p:nvSpPr>
        <p:spPr>
          <a:xfrm>
            <a:off x="437425" y="1778550"/>
            <a:ext cx="11469900" cy="31968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2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295" name="Google Shape;295;p32"/>
          <p:cNvSpPr txBox="1"/>
          <p:nvPr/>
        </p:nvSpPr>
        <p:spPr>
          <a:xfrm>
            <a:off x="629825" y="1978625"/>
            <a:ext cx="10979400" cy="289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area: 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Return the bin, leave the baggie 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with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bulb, wire, and battery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</a:t>
            </a: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ubmit Lab Notes: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2921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➢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Make sure you’ve given me access to </a:t>
            </a:r>
            <a:r>
              <a:rPr lang="en-US" sz="30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comment</a:t>
            </a:r>
            <a:endParaRPr i="1" sz="3000" u="sng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6" name="Google Shape;296;p32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/>
          <p:nvPr/>
        </p:nvSpPr>
        <p:spPr>
          <a:xfrm>
            <a:off x="477425" y="1234350"/>
            <a:ext cx="10689900" cy="4809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5"/>
          <p:cNvSpPr txBox="1"/>
          <p:nvPr/>
        </p:nvSpPr>
        <p:spPr>
          <a:xfrm>
            <a:off x="437420" y="273625"/>
            <a:ext cx="114984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Meet your team</a:t>
            </a:r>
            <a:endParaRPr sz="3000"/>
          </a:p>
        </p:txBody>
      </p:sp>
      <p:pic>
        <p:nvPicPr>
          <p:cNvPr id="108" name="Google Shape;10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5"/>
          <p:cNvSpPr/>
          <p:nvPr/>
        </p:nvSpPr>
        <p:spPr>
          <a:xfrm>
            <a:off x="622250" y="1286875"/>
            <a:ext cx="7728900" cy="44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2750" lvl="0" marL="4572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9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Learn everyone’s </a:t>
            </a: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names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1" marL="9144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lphaLcPeriod"/>
            </a:pP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include pronunciation &amp; pronouns if you wish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1" marL="9144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lphaLcPeriod"/>
            </a:pP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write names on your whiteboard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Everyone please share: </a:t>
            </a:r>
            <a:b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Your favorite fruit.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NO REPEATS.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2750" lvl="0" marL="457200" rtl="0" algn="l">
              <a:spcBef>
                <a:spcPts val="1000"/>
              </a:spcBef>
              <a:spcAft>
                <a:spcPts val="1000"/>
              </a:spcAft>
              <a:buClr>
                <a:srgbClr val="582F84"/>
              </a:buClr>
              <a:buSzPts val="29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Create a </a:t>
            </a: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team name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for yourselves </a:t>
            </a:r>
            <a:b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and write it on your whiteboard.</a:t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0" name="Google Shape;11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98720" y="1325939"/>
            <a:ext cx="2309560" cy="157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64045" y="4376037"/>
            <a:ext cx="1629474" cy="1629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145113" y="3126175"/>
            <a:ext cx="1267350" cy="126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6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me</a:t>
            </a:r>
            <a:endParaRPr sz="1500"/>
          </a:p>
        </p:txBody>
      </p:sp>
      <p:sp>
        <p:nvSpPr>
          <p:cNvPr id="121" name="Google Shape;121;p16"/>
          <p:cNvSpPr txBox="1"/>
          <p:nvPr/>
        </p:nvSpPr>
        <p:spPr>
          <a:xfrm>
            <a:off x="437425" y="1302500"/>
            <a:ext cx="8643000" cy="420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937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Born and raised in San Francisco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Fell in love with science as a HS “explainer” at a </a:t>
            </a:r>
            <a:b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science museum → physics is creative and playful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HS physics class was rough → physics is a flex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I am a </a:t>
            </a:r>
            <a:r>
              <a:rPr b="1"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learning enthusiast:</a:t>
            </a: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I think learning </a:t>
            </a:r>
            <a:b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makes us better people; I love hearing people’s </a:t>
            </a:r>
            <a:b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science ideas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This is by far my favorite class to teach! </a:t>
            </a:r>
            <a:b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Every so often I’ll tell you another reason why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2" name="Google Shape;12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09600" y="1508650"/>
            <a:ext cx="2952196" cy="1974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00344" y="3582673"/>
            <a:ext cx="2961456" cy="19742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6"/>
          <p:cNvSpPr txBox="1"/>
          <p:nvPr/>
        </p:nvSpPr>
        <p:spPr>
          <a:xfrm>
            <a:off x="4011900" y="1146250"/>
            <a:ext cx="5483700" cy="461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REPLACE WITH YOUR OWN INTRO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this course</a:t>
            </a:r>
            <a:endParaRPr sz="1500"/>
          </a:p>
        </p:txBody>
      </p:sp>
      <p:sp>
        <p:nvSpPr>
          <p:cNvPr id="133" name="Google Shape;133;p17"/>
          <p:cNvSpPr txBox="1"/>
          <p:nvPr/>
        </p:nvSpPr>
        <p:spPr>
          <a:xfrm>
            <a:off x="437425" y="1702600"/>
            <a:ext cx="11439900" cy="42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Main question: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★ How do we come to know things in physics?</a:t>
            </a:r>
            <a:endParaRPr b="1" sz="35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end of this course, you should be able to: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Collect data and revise an experimental procedure iteratively &amp; reflectively,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Evaluate the process and outcomes of experiments quantitatively and qualitatively,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Extend the scope of an investigation whether or not results come out as expected,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Communicate the process and outcomes of an experiment, and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Conduct an experiment collaboratively and ethically.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4" name="Google Shape;13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82000" y="186325"/>
            <a:ext cx="2717499" cy="2717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7"/>
          <p:cNvSpPr txBox="1"/>
          <p:nvPr/>
        </p:nvSpPr>
        <p:spPr>
          <a:xfrm>
            <a:off x="1057875" y="2854450"/>
            <a:ext cx="8102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292100" rtl="0" algn="l"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here, we learn how science makes knowledge</a:t>
            </a:r>
            <a:endParaRPr/>
          </a:p>
        </p:txBody>
      </p:sp>
      <p:sp>
        <p:nvSpPr>
          <p:cNvPr id="136" name="Google Shape;136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8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the lab</a:t>
            </a:r>
            <a:endParaRPr sz="1500"/>
          </a:p>
        </p:txBody>
      </p:sp>
      <p:pic>
        <p:nvPicPr>
          <p:cNvPr id="144" name="Google Shape;14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03400" y="186325"/>
            <a:ext cx="3196101" cy="3196101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8"/>
          <p:cNvSpPr txBox="1"/>
          <p:nvPr/>
        </p:nvSpPr>
        <p:spPr>
          <a:xfrm>
            <a:off x="437425" y="1626400"/>
            <a:ext cx="11439900" cy="30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What’s special about E&amp;M?</a:t>
            </a:r>
            <a:endParaRPr b="1" sz="35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Just about everything you will investigate is invisible.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will usually be making evidence-based inferences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about entities and processes that you will never see.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will continually explore alternative explanations.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the lab</a:t>
            </a:r>
            <a:endParaRPr sz="1500"/>
          </a:p>
        </p:txBody>
      </p:sp>
      <p:sp>
        <p:nvSpPr>
          <p:cNvPr id="154" name="Google Shape;154;p19"/>
          <p:cNvSpPr txBox="1"/>
          <p:nvPr/>
        </p:nvSpPr>
        <p:spPr>
          <a:xfrm>
            <a:off x="437425" y="1170200"/>
            <a:ext cx="11623500" cy="4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Labs WILL: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Teach skills and tools of 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experimental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science </a:t>
            </a:r>
            <a:b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a non-idealized setting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Draw on physics concepts and tools 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Labs will NOT</a:t>
            </a: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necessarily</a:t>
            </a: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Demonstrate or apply concepts from the textbook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Sync with lecture topics 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goal is to understand </a:t>
            </a:r>
            <a:r>
              <a:rPr b="1"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how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we know, not </a:t>
            </a:r>
            <a:r>
              <a:rPr b="1"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what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we know.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5" name="Google Shape;15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03400" y="186325"/>
            <a:ext cx="3196101" cy="319610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the lab</a:t>
            </a:r>
            <a:endParaRPr sz="1500"/>
          </a:p>
        </p:txBody>
      </p:sp>
      <p:sp>
        <p:nvSpPr>
          <p:cNvPr id="164" name="Google Shape;164;p20"/>
          <p:cNvSpPr txBox="1"/>
          <p:nvPr/>
        </p:nvSpPr>
        <p:spPr>
          <a:xfrm>
            <a:off x="437425" y="1170200"/>
            <a:ext cx="116235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Structure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Investigations come in multi-week units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Most work to be completed during lab session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will have creative freedom, 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 highly detailed instructions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Grading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 practices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- 2 points - Group check-in during lab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 notebook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- 6 points - Group submission at end of lab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 homework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- 2 points - Individual questions before next lab </a:t>
            </a:r>
            <a:endParaRPr b="1"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5" name="Google Shape;16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03400" y="186325"/>
            <a:ext cx="3196101" cy="3196101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1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notebook</a:t>
            </a:r>
            <a:endParaRPr sz="1500"/>
          </a:p>
        </p:txBody>
      </p:sp>
      <p:sp>
        <p:nvSpPr>
          <p:cNvPr id="174" name="Google Shape;174;p21"/>
          <p:cNvSpPr txBox="1"/>
          <p:nvPr/>
        </p:nvSpPr>
        <p:spPr>
          <a:xfrm>
            <a:off x="752000" y="1257025"/>
            <a:ext cx="11022000" cy="51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95300" lvl="0" marL="609600" marR="292100" rtl="0" algn="l"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Google doc shared among all in the group.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Each person choose a </a:t>
            </a:r>
            <a:r>
              <a:rPr lang="en-US" sz="30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font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>
                <a:solidFill>
                  <a:srgbClr val="38761D"/>
                </a:solidFill>
                <a:latin typeface="Open Sans"/>
                <a:ea typeface="Open Sans"/>
                <a:cs typeface="Open Sans"/>
                <a:sym typeface="Open Sans"/>
              </a:rPr>
              <a:t>color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and </a:t>
            </a:r>
            <a:r>
              <a:rPr lang="en-US" sz="3000">
                <a:solidFill>
                  <a:srgbClr val="1155CC"/>
                </a:solidFill>
                <a:latin typeface="Open Sans"/>
                <a:ea typeface="Open Sans"/>
                <a:cs typeface="Open Sans"/>
                <a:sym typeface="Open Sans"/>
              </a:rPr>
              <a:t>stick to it</a:t>
            </a:r>
            <a:br>
              <a:rPr lang="en-US" sz="3000">
                <a:solidFill>
                  <a:srgbClr val="1155C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- record who’s who.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Keep notes all along, not at the end.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Include drawings, photos, graphs, etc.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Erase nothing. </a:t>
            </a:r>
            <a:r>
              <a:rPr lang="en-US" sz="3000" strike="sngStrike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Strikethrough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what you would delete.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Use “Heading” styles for automatic table-of-contents.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It’s the place you record everything. Not a formal report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Instructors will tell you required elements (e.g., graph).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75" name="Google Shape;17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68850" y="81525"/>
            <a:ext cx="2491950" cy="249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1"/>
          <p:cNvSpPr txBox="1"/>
          <p:nvPr/>
        </p:nvSpPr>
        <p:spPr>
          <a:xfrm>
            <a:off x="5601100" y="365875"/>
            <a:ext cx="3458700" cy="6465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Set this up now.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