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6858000" cx="12192000"/>
  <p:notesSz cx="6858000" cy="9144000"/>
  <p:embeddedFontLst>
    <p:embeddedFont>
      <p:font typeface="Encode Sans ExtraBold"/>
      <p:bold r:id="rId19"/>
    </p:embeddedFont>
    <p:embeddedFont>
      <p:font typeface="Lustria"/>
      <p:regular r:id="rId20"/>
    </p:embeddedFont>
    <p:embeddedFont>
      <p:font typeface="Open Sans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C89CC91-43DA-4858-A3DC-EC57D747FB27}">
  <a:tblStyle styleId="{AC89CC91-43DA-4858-A3DC-EC57D747FB2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8E0DCDC5-FEE4-486B-AAC8-2D545819CDD0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  <a:tcStyle>
        <a:fill>
          <a:solidFill>
            <a:srgbClr val="F2F2F2"/>
          </a:solidFill>
        </a:fill>
      </a:tcStyle>
    </a:band1H>
    <a:band2H>
      <a:tcTxStyle/>
    </a:band2H>
    <a:band1V>
      <a:tcTxStyle/>
      <a:tcStyle>
        <a:fill>
          <a:solidFill>
            <a:srgbClr val="F2F2F2"/>
          </a:solidFill>
        </a:fill>
      </a:tcStyle>
    </a:band1V>
    <a:band2V>
      <a:tcTxStyle/>
    </a:band2V>
    <a:lastCol>
      <a:tcTxStyle b="on"/>
    </a:lastCol>
    <a:firstCol>
      <a:tcTxStyle b="on"/>
    </a:firstCol>
    <a:lastRow>
      <a:tcTxStyle b="on"/>
      <a:tcStyle>
        <a:tcBdr>
          <a:top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top>
        </a:tcBdr>
      </a:tcStyle>
    </a:lastRow>
    <a:seCell>
      <a:tcTxStyle/>
    </a:seCell>
    <a:swCell>
      <a:tcTxStyle/>
    </a:swCell>
    <a:firstRow>
      <a:tcTxStyle b="on"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ustria-regular.fntdata"/><Relationship Id="rId11" Type="http://schemas.openxmlformats.org/officeDocument/2006/relationships/slide" Target="slides/slide6.xml"/><Relationship Id="rId22" Type="http://schemas.openxmlformats.org/officeDocument/2006/relationships/font" Target="fonts/OpenSans-bold.fntdata"/><Relationship Id="rId10" Type="http://schemas.openxmlformats.org/officeDocument/2006/relationships/slide" Target="slides/slide5.xml"/><Relationship Id="rId21" Type="http://schemas.openxmlformats.org/officeDocument/2006/relationships/font" Target="fonts/OpenSans-regular.fntdata"/><Relationship Id="rId13" Type="http://schemas.openxmlformats.org/officeDocument/2006/relationships/slide" Target="slides/slide8.xml"/><Relationship Id="rId24" Type="http://schemas.openxmlformats.org/officeDocument/2006/relationships/font" Target="fonts/OpenSans-boldItalic.fntdata"/><Relationship Id="rId12" Type="http://schemas.openxmlformats.org/officeDocument/2006/relationships/slide" Target="slides/slide7.xml"/><Relationship Id="rId23" Type="http://schemas.openxmlformats.org/officeDocument/2006/relationships/font" Target="fonts/OpenSans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EncodeSansExtraBold-bold.fntdata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2280b186b2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g22280b186b2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1c17bf43349_0_3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1" name="Google Shape;181;g1c17bf43349_0_35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g1c17bf43349_0_35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1bb8bdf4401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1" name="Google Shape;191;g1bb8bdf4401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g1bb8bdf4401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1c17bf43349_0_30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4" name="Google Shape;204;g1c17bf43349_0_30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g1c17bf43349_0_30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110b69bb408_0_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7" name="Google Shape;217;g110b69bb408_0_8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g110b69bb408_0_8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12e6d1f2ba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" name="Google Shape;94;g212e6d1f2ba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g212e6d1f2ba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12e6d1f2ba_0_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" name="Google Shape;103;g212e6d1f2ba_0_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g212e6d1f2ba_0_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12e6d1f2ba_0_9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2" name="Google Shape;112;g212e6d1f2ba_0_9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g212e6d1f2ba_0_9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22280b186b2_0_16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5" name="Google Shape;125;g22280b186b2_0_16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g22280b186b2_0_16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12e6d1f2ba_0_19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5" name="Google Shape;135;g212e6d1f2ba_0_19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g212e6d1f2ba_0_19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12e6d1f2ba_0_1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7" name="Google Shape;147;g212e6d1f2ba_0_17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g212e6d1f2ba_0_17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212e6d1f2ba_0_20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9" name="Google Shape;159;g212e6d1f2ba_0_20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g212e6d1f2ba_0_20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22280b186b2_0_1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1" name="Google Shape;171;g22280b186b2_0_18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g22280b186b2_0_18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 txBox="1"/>
          <p:nvPr/>
        </p:nvSpPr>
        <p:spPr>
          <a:xfrm>
            <a:off x="1098150" y="488800"/>
            <a:ext cx="100956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 PHYS 122: Physics - Lab 3</a:t>
            </a:r>
            <a:endParaRPr b="1" sz="4800">
              <a:solidFill>
                <a:srgbClr val="582F84"/>
              </a:solidFill>
              <a:latin typeface="Encode Sans ExtraBold"/>
              <a:ea typeface="Encode Sans ExtraBold"/>
              <a:cs typeface="Encode Sans ExtraBold"/>
              <a:sym typeface="Encode Sans ExtraBo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1765349" y="1932703"/>
            <a:ext cx="8661300" cy="2401200"/>
          </a:xfrm>
          <a:prstGeom prst="rect">
            <a:avLst/>
          </a:prstGeom>
          <a:solidFill>
            <a:srgbClr val="D9D2E9"/>
          </a:solidFill>
          <a:ln cap="flat" cmpd="sng" w="28575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Sit with your team from last week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Look over feedback on lab notes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1" name="Google Shape;91;p13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2"/>
          <p:cNvSpPr/>
          <p:nvPr/>
        </p:nvSpPr>
        <p:spPr>
          <a:xfrm>
            <a:off x="629825" y="1378575"/>
            <a:ext cx="10375500" cy="18792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5" name="Google Shape;185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2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87" name="Google Shape;187;p22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Next steps with circuits</a:t>
            </a:r>
            <a:endParaRPr sz="1500"/>
          </a:p>
        </p:txBody>
      </p:sp>
      <p:sp>
        <p:nvSpPr>
          <p:cNvPr id="188" name="Google Shape;188;p22"/>
          <p:cNvSpPr txBox="1"/>
          <p:nvPr/>
        </p:nvSpPr>
        <p:spPr>
          <a:xfrm>
            <a:off x="752000" y="1485625"/>
            <a:ext cx="9673200" cy="16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Answer the “Week 3 In-Lab Questions” (in Canvas).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1" marL="9144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○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Work as a team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1" marL="91440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○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Continue font colors from last week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23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96" name="Google Shape;196;p23"/>
          <p:cNvSpPr txBox="1"/>
          <p:nvPr/>
        </p:nvSpPr>
        <p:spPr>
          <a:xfrm>
            <a:off x="437425" y="273625"/>
            <a:ext cx="78315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How to use a multimeter to measure </a:t>
            </a:r>
            <a:r>
              <a:rPr b="1" i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current</a:t>
            </a:r>
            <a:endParaRPr i="1" sz="1500"/>
          </a:p>
        </p:txBody>
      </p:sp>
      <p:pic>
        <p:nvPicPr>
          <p:cNvPr id="197" name="Google Shape;197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08351" y="333975"/>
            <a:ext cx="2587340" cy="5753375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23"/>
          <p:cNvSpPr/>
          <p:nvPr/>
        </p:nvSpPr>
        <p:spPr>
          <a:xfrm>
            <a:off x="8820709" y="5109082"/>
            <a:ext cx="566975" cy="727825"/>
          </a:xfrm>
          <a:custGeom>
            <a:rect b="b" l="l" r="r" t="t"/>
            <a:pathLst>
              <a:path extrusionOk="0" h="29113" w="22679">
                <a:moveTo>
                  <a:pt x="15002" y="1291"/>
                </a:moveTo>
                <a:cubicBezTo>
                  <a:pt x="11475" y="1291"/>
                  <a:pt x="6625" y="-1463"/>
                  <a:pt x="4421" y="1291"/>
                </a:cubicBezTo>
                <a:cubicBezTo>
                  <a:pt x="-1246" y="8371"/>
                  <a:pt x="-2159" y="25067"/>
                  <a:pt x="6261" y="28435"/>
                </a:cubicBezTo>
                <a:cubicBezTo>
                  <a:pt x="11932" y="30703"/>
                  <a:pt x="21164" y="25682"/>
                  <a:pt x="22364" y="19694"/>
                </a:cubicBezTo>
                <a:cubicBezTo>
                  <a:pt x="23585" y="13601"/>
                  <a:pt x="20082" y="7309"/>
                  <a:pt x="17303" y="1751"/>
                </a:cubicBezTo>
              </a:path>
            </a:pathLst>
          </a:custGeom>
          <a:noFill/>
          <a:ln cap="flat" cmpd="sng" w="381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99" name="Google Shape;199;p23"/>
          <p:cNvSpPr/>
          <p:nvPr/>
        </p:nvSpPr>
        <p:spPr>
          <a:xfrm>
            <a:off x="9652678" y="5159625"/>
            <a:ext cx="581900" cy="721375"/>
          </a:xfrm>
          <a:custGeom>
            <a:rect b="b" l="l" r="r" t="t"/>
            <a:pathLst>
              <a:path extrusionOk="0" h="28855" w="23276">
                <a:moveTo>
                  <a:pt x="17149" y="649"/>
                </a:moveTo>
                <a:cubicBezTo>
                  <a:pt x="12830" y="649"/>
                  <a:pt x="6858" y="-1426"/>
                  <a:pt x="4267" y="2029"/>
                </a:cubicBezTo>
                <a:cubicBezTo>
                  <a:pt x="-991" y="9039"/>
                  <a:pt x="-2394" y="26128"/>
                  <a:pt x="6107" y="28253"/>
                </a:cubicBezTo>
                <a:cubicBezTo>
                  <a:pt x="10835" y="29435"/>
                  <a:pt x="17446" y="28932"/>
                  <a:pt x="20370" y="25033"/>
                </a:cubicBezTo>
                <a:cubicBezTo>
                  <a:pt x="24925" y="18960"/>
                  <a:pt x="23939" y="5884"/>
                  <a:pt x="17149" y="2489"/>
                </a:cubicBezTo>
              </a:path>
            </a:pathLst>
          </a:custGeom>
          <a:noFill/>
          <a:ln cap="flat" cmpd="sng" w="381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00" name="Google Shape;200;p23"/>
          <p:cNvSpPr/>
          <p:nvPr/>
        </p:nvSpPr>
        <p:spPr>
          <a:xfrm>
            <a:off x="9000631" y="4464688"/>
            <a:ext cx="670950" cy="645900"/>
          </a:xfrm>
          <a:custGeom>
            <a:rect b="b" l="l" r="r" t="t"/>
            <a:pathLst>
              <a:path extrusionOk="0" h="25836" w="26838">
                <a:moveTo>
                  <a:pt x="22988" y="841"/>
                </a:moveTo>
                <a:cubicBezTo>
                  <a:pt x="18753" y="-6"/>
                  <a:pt x="13160" y="-832"/>
                  <a:pt x="10106" y="2222"/>
                </a:cubicBezTo>
                <a:cubicBezTo>
                  <a:pt x="4648" y="7680"/>
                  <a:pt x="-3636" y="18389"/>
                  <a:pt x="1824" y="23845"/>
                </a:cubicBezTo>
                <a:cubicBezTo>
                  <a:pt x="8805" y="30821"/>
                  <a:pt x="24276" y="17317"/>
                  <a:pt x="26668" y="7743"/>
                </a:cubicBezTo>
                <a:cubicBezTo>
                  <a:pt x="27350" y="5012"/>
                  <a:pt x="25046" y="1640"/>
                  <a:pt x="22528" y="381"/>
                </a:cubicBezTo>
              </a:path>
            </a:pathLst>
          </a:custGeom>
          <a:noFill/>
          <a:ln cap="flat" cmpd="sng" w="381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01" name="Google Shape;201;p23"/>
          <p:cNvSpPr txBox="1"/>
          <p:nvPr/>
        </p:nvSpPr>
        <p:spPr>
          <a:xfrm>
            <a:off x="568000" y="1843525"/>
            <a:ext cx="7410300" cy="44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To use the multimeter as an ammeter, put leads into the “</a:t>
            </a: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COM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” and the “</a:t>
            </a: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10A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” jack (or "20A" jack if that's what yours has). Then turn the knob until it points to the “</a:t>
            </a: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10A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” (or "20A") setting.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Use the DC 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option (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⎓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, not AC (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∿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).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Then insert the ammeter into the circuit: disconnect a lead or two and reconnect such that the current has to flow through the ammeter.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Call me over to check, anytime!</a:t>
            </a:r>
            <a:endParaRPr b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24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209" name="Google Shape;209;p24"/>
          <p:cNvSpPr txBox="1"/>
          <p:nvPr/>
        </p:nvSpPr>
        <p:spPr>
          <a:xfrm>
            <a:off x="437425" y="273625"/>
            <a:ext cx="78315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How to use a multimeter to measure </a:t>
            </a:r>
            <a:r>
              <a:rPr b="1" i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voltage</a:t>
            </a:r>
            <a:endParaRPr i="1" sz="1500"/>
          </a:p>
        </p:txBody>
      </p:sp>
      <p:sp>
        <p:nvSpPr>
          <p:cNvPr id="210" name="Google Shape;210;p24"/>
          <p:cNvSpPr txBox="1"/>
          <p:nvPr/>
        </p:nvSpPr>
        <p:spPr>
          <a:xfrm>
            <a:off x="568000" y="1843525"/>
            <a:ext cx="7410300" cy="42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To use the multimeter as a voltmeter, put leads into the “</a:t>
            </a: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COM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” and the “</a:t>
            </a: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V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” jack (usually on the right). Then turn the knob until it points to the </a:t>
            </a:r>
            <a:b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“</a:t>
            </a: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2V”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or “</a:t>
            </a: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200V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” setting </a:t>
            </a:r>
            <a:r>
              <a:rPr lang="en-US" sz="2400" u="sng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with the straight/dashed line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on top.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Leaving your circuit connected, touch the two probes to the two sides of what you want to measure.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Call me over to check, anytime!</a:t>
            </a:r>
            <a:endParaRPr b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11" name="Google Shape;211;p24"/>
          <p:cNvPicPr preferRelativeResize="0"/>
          <p:nvPr/>
        </p:nvPicPr>
        <p:blipFill rotWithShape="1">
          <a:blip r:embed="rId4">
            <a:alphaModFix/>
          </a:blip>
          <a:srcRect b="0" l="15429" r="19361" t="0"/>
          <a:stretch/>
        </p:blipFill>
        <p:spPr>
          <a:xfrm>
            <a:off x="8675325" y="373650"/>
            <a:ext cx="2864602" cy="5857126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24"/>
          <p:cNvSpPr/>
          <p:nvPr/>
        </p:nvSpPr>
        <p:spPr>
          <a:xfrm>
            <a:off x="9948613" y="5240125"/>
            <a:ext cx="447225" cy="468050"/>
          </a:xfrm>
          <a:custGeom>
            <a:rect b="b" l="l" r="r" t="t"/>
            <a:pathLst>
              <a:path extrusionOk="0" h="18722" w="17889">
                <a:moveTo>
                  <a:pt x="12627" y="0"/>
                </a:moveTo>
                <a:cubicBezTo>
                  <a:pt x="8647" y="0"/>
                  <a:pt x="3836" y="1008"/>
                  <a:pt x="1448" y="4192"/>
                </a:cubicBezTo>
                <a:cubicBezTo>
                  <a:pt x="-1187" y="7705"/>
                  <a:pt x="206" y="14129"/>
                  <a:pt x="3311" y="17234"/>
                </a:cubicBezTo>
                <a:cubicBezTo>
                  <a:pt x="5397" y="19320"/>
                  <a:pt x="9857" y="19077"/>
                  <a:pt x="12161" y="17234"/>
                </a:cubicBezTo>
                <a:cubicBezTo>
                  <a:pt x="16043" y="14129"/>
                  <a:pt x="20333" y="5017"/>
                  <a:pt x="15887" y="2794"/>
                </a:cubicBezTo>
              </a:path>
            </a:pathLst>
          </a:custGeom>
          <a:noFill/>
          <a:ln cap="flat" cmpd="sng" w="381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13" name="Google Shape;213;p24"/>
          <p:cNvSpPr/>
          <p:nvPr/>
        </p:nvSpPr>
        <p:spPr>
          <a:xfrm>
            <a:off x="10435577" y="5018875"/>
            <a:ext cx="498350" cy="610725"/>
          </a:xfrm>
          <a:custGeom>
            <a:rect b="b" l="l" r="r" t="t"/>
            <a:pathLst>
              <a:path extrusionOk="0" h="24429" w="19934">
                <a:moveTo>
                  <a:pt x="10849" y="0"/>
                </a:moveTo>
                <a:cubicBezTo>
                  <a:pt x="7158" y="0"/>
                  <a:pt x="1497" y="612"/>
                  <a:pt x="601" y="4192"/>
                </a:cubicBezTo>
                <a:cubicBezTo>
                  <a:pt x="-1141" y="11157"/>
                  <a:pt x="1439" y="23040"/>
                  <a:pt x="8520" y="24221"/>
                </a:cubicBezTo>
                <a:cubicBezTo>
                  <a:pt x="13506" y="25053"/>
                  <a:pt x="18707" y="18930"/>
                  <a:pt x="19699" y="13973"/>
                </a:cubicBezTo>
                <a:cubicBezTo>
                  <a:pt x="20640" y="9271"/>
                  <a:pt x="17000" y="3543"/>
                  <a:pt x="12712" y="1397"/>
                </a:cubicBezTo>
              </a:path>
            </a:pathLst>
          </a:custGeom>
          <a:noFill/>
          <a:ln cap="flat" cmpd="sng" w="381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14" name="Google Shape;214;p24"/>
          <p:cNvSpPr/>
          <p:nvPr/>
        </p:nvSpPr>
        <p:spPr>
          <a:xfrm>
            <a:off x="9332307" y="3376975"/>
            <a:ext cx="680025" cy="751725"/>
          </a:xfrm>
          <a:custGeom>
            <a:rect b="b" l="l" r="r" t="t"/>
            <a:pathLst>
              <a:path extrusionOk="0" h="30069" w="27201">
                <a:moveTo>
                  <a:pt x="18901" y="465"/>
                </a:moveTo>
                <a:cubicBezTo>
                  <a:pt x="11547" y="2305"/>
                  <a:pt x="2110" y="6153"/>
                  <a:pt x="270" y="13507"/>
                </a:cubicBezTo>
                <a:cubicBezTo>
                  <a:pt x="-1595" y="20963"/>
                  <a:pt x="9117" y="27945"/>
                  <a:pt x="16573" y="29810"/>
                </a:cubicBezTo>
                <a:cubicBezTo>
                  <a:pt x="20278" y="30737"/>
                  <a:pt x="25893" y="28391"/>
                  <a:pt x="26820" y="24686"/>
                </a:cubicBezTo>
                <a:cubicBezTo>
                  <a:pt x="28291" y="18804"/>
                  <a:pt x="24099" y="12868"/>
                  <a:pt x="22628" y="6986"/>
                </a:cubicBezTo>
                <a:cubicBezTo>
                  <a:pt x="21988" y="4426"/>
                  <a:pt x="21540" y="0"/>
                  <a:pt x="18901" y="0"/>
                </a:cubicBezTo>
              </a:path>
            </a:pathLst>
          </a:custGeom>
          <a:noFill/>
          <a:ln cap="flat" cmpd="sng" w="381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5"/>
          <p:cNvSpPr/>
          <p:nvPr/>
        </p:nvSpPr>
        <p:spPr>
          <a:xfrm>
            <a:off x="285025" y="1245150"/>
            <a:ext cx="11469900" cy="23883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1" name="Google Shape;221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25"/>
          <p:cNvSpPr txBox="1"/>
          <p:nvPr/>
        </p:nvSpPr>
        <p:spPr>
          <a:xfrm>
            <a:off x="10637294" y="6382881"/>
            <a:ext cx="142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 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/>
          </a:p>
        </p:txBody>
      </p:sp>
      <p:sp>
        <p:nvSpPr>
          <p:cNvPr id="223" name="Google Shape;223;p25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Before you go</a:t>
            </a:r>
            <a:endParaRPr/>
          </a:p>
        </p:txBody>
      </p:sp>
      <p:sp>
        <p:nvSpPr>
          <p:cNvPr id="224" name="Google Shape;224;p25"/>
          <p:cNvSpPr txBox="1"/>
          <p:nvPr/>
        </p:nvSpPr>
        <p:spPr>
          <a:xfrm>
            <a:off x="629825" y="1445225"/>
            <a:ext cx="11469900" cy="18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Clean up your area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57200" lvl="0" marL="45720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Submit Lab Notes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i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By the deadline:</a:t>
            </a: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Answer Lab Homework</a:t>
            </a:r>
            <a:endParaRPr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4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Your circuit explorations so far</a:t>
            </a:r>
            <a:endParaRPr sz="1500"/>
          </a:p>
        </p:txBody>
      </p:sp>
      <p:sp>
        <p:nvSpPr>
          <p:cNvPr id="99" name="Google Shape;99;p14"/>
          <p:cNvSpPr txBox="1"/>
          <p:nvPr/>
        </p:nvSpPr>
        <p:spPr>
          <a:xfrm>
            <a:off x="752000" y="1409425"/>
            <a:ext cx="10473600" cy="3868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Last week you: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Predicted and measure the amount of </a:t>
            </a: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current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through different parts of series and parallel circuits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Recognized </a:t>
            </a: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voltage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as the quantity responsible for pushing or driving current through a circuit; predicted and measured the amount of voltage in series and parallel circuits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0" name="Google Shape;100;p14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Today’s goals</a:t>
            </a:r>
            <a:endParaRPr sz="1500"/>
          </a:p>
        </p:txBody>
      </p:sp>
      <p:sp>
        <p:nvSpPr>
          <p:cNvPr id="108" name="Google Shape;108;p15"/>
          <p:cNvSpPr txBox="1"/>
          <p:nvPr/>
        </p:nvSpPr>
        <p:spPr>
          <a:xfrm>
            <a:off x="752000" y="1409425"/>
            <a:ext cx="10473600" cy="21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19100" lvl="0" marL="457200" marR="2921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Measure </a:t>
            </a: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quantitative relationships between current and voltage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for: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1" marL="914400" marR="2921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○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a light bulb, and 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1" marL="914400" marR="2921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○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maybe other circuit elements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9" name="Google Shape;109;p15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6"/>
          <p:cNvSpPr txBox="1"/>
          <p:nvPr/>
        </p:nvSpPr>
        <p:spPr>
          <a:xfrm>
            <a:off x="437425" y="273625"/>
            <a:ext cx="78315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How to use a variable </a:t>
            </a:r>
            <a:br>
              <a:rPr b="1" lang="en-US" sz="40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</a:br>
            <a:r>
              <a:rPr b="1" lang="en-US" sz="40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power supply</a:t>
            </a:r>
            <a:endParaRPr i="1" sz="4000"/>
          </a:p>
        </p:txBody>
      </p:sp>
      <p:sp>
        <p:nvSpPr>
          <p:cNvPr id="117" name="Google Shape;117;p16"/>
          <p:cNvSpPr txBox="1"/>
          <p:nvPr/>
        </p:nvSpPr>
        <p:spPr>
          <a:xfrm>
            <a:off x="485200" y="1924300"/>
            <a:ext cx="5772000" cy="391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 red and black are like </a:t>
            </a:r>
            <a:b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 two ends of a battery.</a:t>
            </a:r>
            <a:endParaRPr b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Turn the knobs to increase the current and/or voltage (they will both change).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Use the black switch to change which quantity is displayed.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Turn off the power when you’re not actively taking a measurement.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18" name="Google Shape;118;p16"/>
          <p:cNvPicPr preferRelativeResize="0"/>
          <p:nvPr/>
        </p:nvPicPr>
        <p:blipFill rotWithShape="1">
          <a:blip r:embed="rId4">
            <a:alphaModFix/>
          </a:blip>
          <a:srcRect b="14635" l="2951" r="2450" t="4862"/>
          <a:stretch/>
        </p:blipFill>
        <p:spPr>
          <a:xfrm>
            <a:off x="6590900" y="465800"/>
            <a:ext cx="5077098" cy="576085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6"/>
          <p:cNvSpPr/>
          <p:nvPr/>
        </p:nvSpPr>
        <p:spPr>
          <a:xfrm>
            <a:off x="8962005" y="4752600"/>
            <a:ext cx="1104475" cy="1176450"/>
          </a:xfrm>
          <a:custGeom>
            <a:rect b="b" l="l" r="r" t="t"/>
            <a:pathLst>
              <a:path extrusionOk="0" h="47058" w="44179">
                <a:moveTo>
                  <a:pt x="23162" y="1433"/>
                </a:moveTo>
                <a:cubicBezTo>
                  <a:pt x="12875" y="2720"/>
                  <a:pt x="1937" y="12223"/>
                  <a:pt x="235" y="22450"/>
                </a:cubicBezTo>
                <a:cubicBezTo>
                  <a:pt x="-1375" y="32126"/>
                  <a:pt x="7754" y="44722"/>
                  <a:pt x="17430" y="46332"/>
                </a:cubicBezTo>
                <a:cubicBezTo>
                  <a:pt x="21517" y="47012"/>
                  <a:pt x="26144" y="47709"/>
                  <a:pt x="29849" y="45855"/>
                </a:cubicBezTo>
                <a:cubicBezTo>
                  <a:pt x="36839" y="42357"/>
                  <a:pt x="41462" y="33981"/>
                  <a:pt x="42745" y="26271"/>
                </a:cubicBezTo>
                <a:cubicBezTo>
                  <a:pt x="43713" y="20458"/>
                  <a:pt x="45536" y="13502"/>
                  <a:pt x="42268" y="8598"/>
                </a:cubicBezTo>
                <a:cubicBezTo>
                  <a:pt x="38395" y="2786"/>
                  <a:pt x="30146" y="0"/>
                  <a:pt x="23162" y="0"/>
                </a:cubicBezTo>
              </a:path>
            </a:pathLst>
          </a:custGeom>
          <a:noFill/>
          <a:ln cap="flat" cmpd="sng" w="762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0" name="Google Shape;120;p16"/>
          <p:cNvSpPr/>
          <p:nvPr/>
        </p:nvSpPr>
        <p:spPr>
          <a:xfrm>
            <a:off x="10790805" y="4752600"/>
            <a:ext cx="1104475" cy="1176450"/>
          </a:xfrm>
          <a:custGeom>
            <a:rect b="b" l="l" r="r" t="t"/>
            <a:pathLst>
              <a:path extrusionOk="0" h="47058" w="44179">
                <a:moveTo>
                  <a:pt x="23162" y="1433"/>
                </a:moveTo>
                <a:cubicBezTo>
                  <a:pt x="12875" y="2720"/>
                  <a:pt x="1937" y="12223"/>
                  <a:pt x="235" y="22450"/>
                </a:cubicBezTo>
                <a:cubicBezTo>
                  <a:pt x="-1375" y="32126"/>
                  <a:pt x="7754" y="44722"/>
                  <a:pt x="17430" y="46332"/>
                </a:cubicBezTo>
                <a:cubicBezTo>
                  <a:pt x="21517" y="47012"/>
                  <a:pt x="26144" y="47709"/>
                  <a:pt x="29849" y="45855"/>
                </a:cubicBezTo>
                <a:cubicBezTo>
                  <a:pt x="36839" y="42357"/>
                  <a:pt x="41462" y="33981"/>
                  <a:pt x="42745" y="26271"/>
                </a:cubicBezTo>
                <a:cubicBezTo>
                  <a:pt x="43713" y="20458"/>
                  <a:pt x="45536" y="13502"/>
                  <a:pt x="42268" y="8598"/>
                </a:cubicBezTo>
                <a:cubicBezTo>
                  <a:pt x="38395" y="2786"/>
                  <a:pt x="30146" y="0"/>
                  <a:pt x="23162" y="0"/>
                </a:cubicBezTo>
              </a:path>
            </a:pathLst>
          </a:custGeom>
          <a:noFill/>
          <a:ln cap="flat" cmpd="sng" w="762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1" name="Google Shape;121;p16"/>
          <p:cNvSpPr/>
          <p:nvPr/>
        </p:nvSpPr>
        <p:spPr>
          <a:xfrm>
            <a:off x="9987525" y="1038875"/>
            <a:ext cx="943075" cy="1089675"/>
          </a:xfrm>
          <a:custGeom>
            <a:rect b="b" l="l" r="r" t="t"/>
            <a:pathLst>
              <a:path extrusionOk="0" h="43587" w="37723">
                <a:moveTo>
                  <a:pt x="22377" y="956"/>
                </a:moveTo>
                <a:cubicBezTo>
                  <a:pt x="16936" y="956"/>
                  <a:pt x="10013" y="2097"/>
                  <a:pt x="7092" y="6688"/>
                </a:cubicBezTo>
                <a:cubicBezTo>
                  <a:pt x="1992" y="14703"/>
                  <a:pt x="-940" y="24987"/>
                  <a:pt x="405" y="34391"/>
                </a:cubicBezTo>
                <a:cubicBezTo>
                  <a:pt x="1224" y="40122"/>
                  <a:pt x="9468" y="42749"/>
                  <a:pt x="15212" y="43467"/>
                </a:cubicBezTo>
                <a:cubicBezTo>
                  <a:pt x="22890" y="44427"/>
                  <a:pt x="31237" y="36902"/>
                  <a:pt x="33840" y="29615"/>
                </a:cubicBezTo>
                <a:cubicBezTo>
                  <a:pt x="36842" y="21213"/>
                  <a:pt x="40149" y="10004"/>
                  <a:pt x="34796" y="2866"/>
                </a:cubicBezTo>
                <a:cubicBezTo>
                  <a:pt x="32984" y="449"/>
                  <a:pt x="29219" y="0"/>
                  <a:pt x="26198" y="0"/>
                </a:cubicBezTo>
              </a:path>
            </a:pathLst>
          </a:custGeom>
          <a:noFill/>
          <a:ln cap="flat" cmpd="sng" w="762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2" name="Google Shape;122;p16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17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30" name="Google Shape;130;p17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Review: Types of uncertainty</a:t>
            </a:r>
            <a:endParaRPr sz="1500"/>
          </a:p>
        </p:txBody>
      </p:sp>
      <p:sp>
        <p:nvSpPr>
          <p:cNvPr id="131" name="Google Shape;131;p17"/>
          <p:cNvSpPr txBox="1"/>
          <p:nvPr/>
        </p:nvSpPr>
        <p:spPr>
          <a:xfrm>
            <a:off x="752000" y="1257025"/>
            <a:ext cx="10473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15000"/>
              </a:lnSpc>
              <a:spcBef>
                <a:spcPts val="800"/>
              </a:spcBef>
              <a:spcAft>
                <a:spcPts val="100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 your team, refresh your memory about these: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aphicFrame>
        <p:nvGraphicFramePr>
          <p:cNvPr id="132" name="Google Shape;132;p17"/>
          <p:cNvGraphicFramePr/>
          <p:nvPr/>
        </p:nvGraphicFramePr>
        <p:xfrm>
          <a:off x="647700" y="2019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{AC89CC91-43DA-4858-A3DC-EC57D747FB27}</a:tableStyleId>
              </a:tblPr>
              <a:tblGrid>
                <a:gridCol w="3241275"/>
                <a:gridCol w="3616725"/>
                <a:gridCol w="34290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Type of uncertainty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What is responsible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How to determine it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Precision (tool)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The finite precision of the instruments we’re using to make our measurements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Half the smallest (stable?) increment on the device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Statistical (random)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Fluctuations in the physical system, variability in nature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Do many trials to find standard deviation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Systematic (non-random)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Instrument calibration, variables inappropriately assumed to be negligible, etc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Account for it (eliminate it?) via logical analysis and critical thinking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8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40" name="Google Shape;140;p18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Review: Types of uncertainty</a:t>
            </a:r>
            <a:endParaRPr sz="1500"/>
          </a:p>
        </p:txBody>
      </p:sp>
      <p:sp>
        <p:nvSpPr>
          <p:cNvPr id="141" name="Google Shape;141;p18"/>
          <p:cNvSpPr txBox="1"/>
          <p:nvPr/>
        </p:nvSpPr>
        <p:spPr>
          <a:xfrm>
            <a:off x="752000" y="1257025"/>
            <a:ext cx="10473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15000"/>
              </a:lnSpc>
              <a:spcBef>
                <a:spcPts val="800"/>
              </a:spcBef>
              <a:spcAft>
                <a:spcPts val="100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 your team, refresh your memory about these: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aphicFrame>
        <p:nvGraphicFramePr>
          <p:cNvPr id="142" name="Google Shape;142;p18"/>
          <p:cNvGraphicFramePr/>
          <p:nvPr/>
        </p:nvGraphicFramePr>
        <p:xfrm>
          <a:off x="647700" y="2019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{AC89CC91-43DA-4858-A3DC-EC57D747FB27}</a:tableStyleId>
              </a:tblPr>
              <a:tblGrid>
                <a:gridCol w="3241275"/>
                <a:gridCol w="3616725"/>
                <a:gridCol w="34290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Type of uncertainty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What is responsible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How to determine it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Precision (tool)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The finite precision of the instruments we’re using to make our measurements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Half the smallest increment on the device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Statistical (random)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Fluctuations in the physical system, variability in nature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Do many trials to find standard deviation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Systematic (non-random)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Instrument calibration, variables inappropriately assumed to be negligible, etc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Account for it (eliminate it?) via logical analysis and critical thinking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143" name="Google Shape;143;p18"/>
          <p:cNvSpPr/>
          <p:nvPr/>
        </p:nvSpPr>
        <p:spPr>
          <a:xfrm>
            <a:off x="630125" y="2554600"/>
            <a:ext cx="10317300" cy="1088700"/>
          </a:xfrm>
          <a:prstGeom prst="rect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18"/>
          <p:cNvSpPr txBox="1"/>
          <p:nvPr/>
        </p:nvSpPr>
        <p:spPr>
          <a:xfrm>
            <a:off x="8733925" y="3401275"/>
            <a:ext cx="2393700" cy="5541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We have this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19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52" name="Google Shape;152;p19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Review: Types of uncertainty</a:t>
            </a:r>
            <a:endParaRPr sz="1500"/>
          </a:p>
        </p:txBody>
      </p:sp>
      <p:sp>
        <p:nvSpPr>
          <p:cNvPr id="153" name="Google Shape;153;p19"/>
          <p:cNvSpPr txBox="1"/>
          <p:nvPr/>
        </p:nvSpPr>
        <p:spPr>
          <a:xfrm>
            <a:off x="752000" y="1257025"/>
            <a:ext cx="10473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15000"/>
              </a:lnSpc>
              <a:spcBef>
                <a:spcPts val="800"/>
              </a:spcBef>
              <a:spcAft>
                <a:spcPts val="100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 your team, refresh your memory about these: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aphicFrame>
        <p:nvGraphicFramePr>
          <p:cNvPr id="154" name="Google Shape;154;p19"/>
          <p:cNvGraphicFramePr/>
          <p:nvPr/>
        </p:nvGraphicFramePr>
        <p:xfrm>
          <a:off x="647700" y="2019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{AC89CC91-43DA-4858-A3DC-EC57D747FB27}</a:tableStyleId>
              </a:tblPr>
              <a:tblGrid>
                <a:gridCol w="3241275"/>
                <a:gridCol w="3616725"/>
                <a:gridCol w="34290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Type of uncertainty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What is responsible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How to determine it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Precision (tool)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The finite precision of the instruments we’re using to make our measurements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Half the smallest increment on the device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Statistical (random)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Fluctuations in the physical system, variability in nature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Do many trials to find standard deviation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Systematic (non-random)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Instrument calibration, variables inappropriately assumed to be negligible, etc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Account for it (eliminate it?) via logical analysis and critical thinking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155" name="Google Shape;155;p19"/>
          <p:cNvSpPr/>
          <p:nvPr/>
        </p:nvSpPr>
        <p:spPr>
          <a:xfrm>
            <a:off x="630125" y="3665150"/>
            <a:ext cx="10317300" cy="892500"/>
          </a:xfrm>
          <a:prstGeom prst="rect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19"/>
          <p:cNvSpPr txBox="1"/>
          <p:nvPr/>
        </p:nvSpPr>
        <p:spPr>
          <a:xfrm>
            <a:off x="7693725" y="3179950"/>
            <a:ext cx="2588400" cy="5541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Do we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have this?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0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64" name="Google Shape;164;p20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Review: Types of uncertainty</a:t>
            </a:r>
            <a:endParaRPr sz="1500"/>
          </a:p>
        </p:txBody>
      </p:sp>
      <p:sp>
        <p:nvSpPr>
          <p:cNvPr id="165" name="Google Shape;165;p20"/>
          <p:cNvSpPr txBox="1"/>
          <p:nvPr/>
        </p:nvSpPr>
        <p:spPr>
          <a:xfrm>
            <a:off x="752000" y="1257025"/>
            <a:ext cx="10473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15000"/>
              </a:lnSpc>
              <a:spcBef>
                <a:spcPts val="800"/>
              </a:spcBef>
              <a:spcAft>
                <a:spcPts val="100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 your team, refresh your memory about these: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aphicFrame>
        <p:nvGraphicFramePr>
          <p:cNvPr id="166" name="Google Shape;166;p20"/>
          <p:cNvGraphicFramePr/>
          <p:nvPr/>
        </p:nvGraphicFramePr>
        <p:xfrm>
          <a:off x="647700" y="2019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{AC89CC91-43DA-4858-A3DC-EC57D747FB27}</a:tableStyleId>
              </a:tblPr>
              <a:tblGrid>
                <a:gridCol w="3241275"/>
                <a:gridCol w="3616725"/>
                <a:gridCol w="34290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Type of uncertainty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What is responsible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How to determine it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Precision (tool)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The finite precision of the instruments we’re using to make our measurements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Half the smallest increment on the device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Statistical (random)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Fluctuations in the physical system, variability in nature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Do many trials to find standard deviation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Systematic (non-random)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Instrument calibration, variables inappropriately assumed to be negligible, etc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Account for it (eliminate it?) via logical analysis and critical thinking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167" name="Google Shape;167;p20"/>
          <p:cNvSpPr/>
          <p:nvPr/>
        </p:nvSpPr>
        <p:spPr>
          <a:xfrm flipH="1" rot="10800000">
            <a:off x="630125" y="4598575"/>
            <a:ext cx="10317300" cy="1263300"/>
          </a:xfrm>
          <a:prstGeom prst="rect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20"/>
          <p:cNvSpPr txBox="1"/>
          <p:nvPr/>
        </p:nvSpPr>
        <p:spPr>
          <a:xfrm>
            <a:off x="7355075" y="5744150"/>
            <a:ext cx="3713100" cy="5541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Keep an eye out for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this!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1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76" name="Google Shape;176;p21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21B93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Lab notes scoring rubric</a:t>
            </a:r>
            <a:endParaRPr sz="1500">
              <a:solidFill>
                <a:srgbClr val="521B93"/>
              </a:solidFill>
            </a:endParaRPr>
          </a:p>
        </p:txBody>
      </p:sp>
      <p:graphicFrame>
        <p:nvGraphicFramePr>
          <p:cNvPr id="177" name="Google Shape;177;p21"/>
          <p:cNvGraphicFramePr/>
          <p:nvPr/>
        </p:nvGraphicFramePr>
        <p:xfrm>
          <a:off x="456400" y="1672350"/>
          <a:ext cx="3000000" cy="3000000"/>
        </p:xfrm>
        <a:graphic>
          <a:graphicData uri="http://schemas.openxmlformats.org/drawingml/2006/table">
            <a:tbl>
              <a:tblPr bandRow="1" firstCol="1">
                <a:noFill/>
                <a:tableStyleId>{8E0DCDC5-FEE4-486B-AAC8-2D545819CDD0}</a:tableStyleId>
              </a:tblPr>
              <a:tblGrid>
                <a:gridCol w="2322200"/>
                <a:gridCol w="7117725"/>
                <a:gridCol w="938875"/>
              </a:tblGrid>
              <a:tr h="14005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Multimeter usage, circuit building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Lab notes document appropriate multimeter usage and building/troubleshooting circuits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 pt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</a:tr>
              <a:tr h="14005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Experimental design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Data collection is well planned and recorded, including </a:t>
                      </a: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justifications</a:t>
                      </a: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for all decisions and reduction of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</a:t>
                      </a: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pts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</a:tr>
              <a:tr h="1315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Scientific graph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Meets all relevant criteria on the Rubric for full-page graphs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3</a:t>
                      </a: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pts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</a:tr>
            </a:tbl>
          </a:graphicData>
        </a:graphic>
      </p:graphicFrame>
      <p:pic>
        <p:nvPicPr>
          <p:cNvPr id="178" name="Google Shape;178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40951" y="186325"/>
            <a:ext cx="1558551" cy="1558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