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6858000" cx="12192000"/>
  <p:notesSz cx="6858000" cy="9144000"/>
  <p:embeddedFontLst>
    <p:embeddedFont>
      <p:font typeface="Encode Sans ExtraBold"/>
      <p:bold r:id="rId17"/>
    </p:embeddedFont>
    <p:embeddedFont>
      <p:font typeface="Lustria"/>
      <p:regular r:id="rId18"/>
    </p:embeddedFont>
    <p:embeddedFont>
      <p:font typeface="Open Sans"/>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EE63751-ED17-4F2F-9168-EE4F397924A5}">
  <a:tblStyle styleId="{9EE63751-ED17-4F2F-9168-EE4F397924A5}" styleName="Table_0">
    <a:wholeTbl>
      <a:tcTxStyle>
        <a:font>
          <a:latin typeface="Arial"/>
          <a:ea typeface="Arial"/>
          <a:cs typeface="Arial"/>
        </a:font>
        <a:srgbClr val="000000"/>
      </a:tcTxStyle>
      <a:tcStyle>
        <a:tcBdr>
          <a:left>
            <a:ln cap="flat" cmpd="sng" w="6350">
              <a:solidFill>
                <a:srgbClr val="BFBFBF"/>
              </a:solidFill>
              <a:prstDash val="solid"/>
              <a:round/>
              <a:headEnd len="sm" w="sm" type="none"/>
              <a:tailEnd len="sm" w="sm" type="none"/>
            </a:ln>
          </a:left>
          <a:right>
            <a:ln cap="flat" cmpd="sng" w="6350">
              <a:solidFill>
                <a:srgbClr val="BFBFBF"/>
              </a:solidFill>
              <a:prstDash val="solid"/>
              <a:round/>
              <a:headEnd len="sm" w="sm" type="none"/>
              <a:tailEnd len="sm" w="sm" type="none"/>
            </a:ln>
          </a:right>
          <a:top>
            <a:ln cap="flat" cmpd="sng" w="6350">
              <a:solidFill>
                <a:srgbClr val="7F7F7F"/>
              </a:solidFill>
              <a:prstDash val="solid"/>
              <a:round/>
              <a:headEnd len="sm" w="sm" type="none"/>
              <a:tailEnd len="sm" w="sm" type="none"/>
            </a:ln>
          </a:top>
          <a:bottom>
            <a:ln cap="flat" cmpd="sng" w="6350">
              <a:solidFill>
                <a:srgbClr val="7F7F7F"/>
              </a:solidFill>
              <a:prstDash val="solid"/>
              <a:round/>
              <a:headEnd len="sm" w="sm" type="none"/>
              <a:tailEnd len="sm" w="sm" type="none"/>
            </a:ln>
          </a:bottom>
          <a:insideH>
            <a:ln cap="flat" cmpd="sng" w="6350">
              <a:solidFill>
                <a:srgbClr val="BFBFBF"/>
              </a:solidFill>
              <a:prstDash val="solid"/>
              <a:round/>
              <a:headEnd len="sm" w="sm" type="none"/>
              <a:tailEnd len="sm" w="sm" type="none"/>
            </a:ln>
          </a:insideH>
          <a:insideV>
            <a:ln cap="flat" cmpd="sng" w="6350">
              <a:solidFill>
                <a:srgbClr val="BFBFBF"/>
              </a:solidFill>
              <a:prstDash val="solid"/>
              <a:round/>
              <a:headEnd len="sm" w="sm" type="none"/>
              <a:tailEnd len="sm" w="sm" type="none"/>
            </a:ln>
          </a:insideV>
        </a:tcBdr>
      </a:tcStyle>
    </a:wholeTbl>
    <a:band1H>
      <a:tcTxStyle/>
      <a:tcStyle>
        <a:fill>
          <a:solidFill>
            <a:srgbClr val="F2F2F2"/>
          </a:solidFill>
        </a:fill>
      </a:tcStyle>
    </a:band1H>
    <a:band2H>
      <a:tcTxStyle/>
    </a:band2H>
    <a:band1V>
      <a:tcTxStyle/>
      <a:tcStyle>
        <a:fill>
          <a:solidFill>
            <a:srgbClr val="F2F2F2"/>
          </a:solidFill>
        </a:fill>
      </a:tcStyle>
    </a:band1V>
    <a:band2V>
      <a:tcTxStyle/>
    </a:band2V>
    <a:lastCol>
      <a:tcTxStyle b="on"/>
    </a:lastCol>
    <a:firstCol>
      <a:tcTxStyle b="on"/>
    </a:firstCol>
    <a:lastRow>
      <a:tcTxStyle b="on"/>
      <a:tcStyle>
        <a:tcBdr>
          <a:top>
            <a:ln cap="flat" cmpd="sng" w="6350">
              <a:solidFill>
                <a:srgbClr val="BFBFBF"/>
              </a:solidFill>
              <a:prstDash val="solid"/>
              <a:round/>
              <a:headEnd len="sm" w="sm" type="none"/>
              <a:tailEnd len="sm" w="sm" type="none"/>
            </a:ln>
          </a:top>
        </a:tcBdr>
      </a:tcStyle>
    </a:lastRow>
    <a:seCell>
      <a:tcTxStyle/>
    </a:seCell>
    <a:swCell>
      <a:tcTxStyle/>
    </a:swCell>
    <a:firstRow>
      <a:tcTxStyle b="on"/>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font" Target="fonts/OpenSans-bold.fntdata"/><Relationship Id="rId11" Type="http://schemas.openxmlformats.org/officeDocument/2006/relationships/slide" Target="slides/slide6.xml"/><Relationship Id="rId22" Type="http://schemas.openxmlformats.org/officeDocument/2006/relationships/font" Target="fonts/OpenSans-boldItalic.fntdata"/><Relationship Id="rId10" Type="http://schemas.openxmlformats.org/officeDocument/2006/relationships/slide" Target="slides/slide5.xml"/><Relationship Id="rId21" Type="http://schemas.openxmlformats.org/officeDocument/2006/relationships/font" Target="fonts/OpenSans-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EncodeSansExtraBold-bold.fntdata"/><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OpenSans-regular.fntdata"/><Relationship Id="rId6" Type="http://schemas.openxmlformats.org/officeDocument/2006/relationships/slide" Target="slides/slide1.xml"/><Relationship Id="rId18" Type="http://schemas.openxmlformats.org/officeDocument/2006/relationships/font" Target="fonts/Lustria-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11f19e5516a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 name="Google Shape;86;g11f19e5516a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2808eff299f_0_1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Google Shape;168;g2808eff299f_0_17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9" name="Google Shape;169;g2808eff299f_0_17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110b69bb408_0_8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g110b69bb408_0_8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 name="Google Shape;178;g110b69bb408_0_8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808eff299f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 name="Google Shape;93;g2808eff299f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 name="Google Shape;94;g2808eff299f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2808eff299f_0_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 name="Google Shape;102;g2808eff299f_0_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3" name="Google Shape;103;g2808eff299f_0_8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29880e48f6e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 name="Google Shape;113;g29880e48f6e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4" name="Google Shape;114;g29880e48f6e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3a0baabeb03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 name="Google Shape;122;g3a0baabeb03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3" name="Google Shape;123;g3a0baabeb03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1f02d926d19_0_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 name="Google Shape;131;g1f02d926d19_0_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2" name="Google Shape;132;g1f02d926d19_0_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2015b5f5c0e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 name="Google Shape;141;g2015b5f5c0e_0_1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2" name="Google Shape;142;g2015b5f5c0e_0_1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989919c18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g3989919c18b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1" name="Google Shape;151;g3989919c18b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2015b5f5c0e_0_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 name="Google Shape;159;g2015b5f5c0e_0_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0" name="Google Shape;160;g2015b5f5c0e_0_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1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1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10"/>
          <p:cNvSpPr/>
          <p:nvPr>
            <p:ph idx="2" type="pic"/>
          </p:nvPr>
        </p:nvSpPr>
        <p:spPr>
          <a:xfrm>
            <a:off x="5183188" y="987425"/>
            <a:ext cx="6172200" cy="4873625"/>
          </a:xfrm>
          <a:prstGeom prst="rect">
            <a:avLst/>
          </a:prstGeom>
          <a:noFill/>
          <a:ln>
            <a:noFill/>
          </a:ln>
        </p:spPr>
      </p:sp>
      <p:sp>
        <p:nvSpPr>
          <p:cNvPr id="68" name="Google Shape;68;p1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hyperlink" Target="https://www.desmos.com/calculator/di858g2cpe"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CE0C1"/>
        </a:solidFill>
      </p:bgPr>
    </p:bg>
    <p:spTree>
      <p:nvGrpSpPr>
        <p:cNvPr id="87" name="Shape 87"/>
        <p:cNvGrpSpPr/>
        <p:nvPr/>
      </p:nvGrpSpPr>
      <p:grpSpPr>
        <a:xfrm>
          <a:off x="0" y="0"/>
          <a:ext cx="0" cy="0"/>
          <a:chOff x="0" y="0"/>
          <a:chExt cx="0" cy="0"/>
        </a:xfrm>
      </p:grpSpPr>
      <p:sp>
        <p:nvSpPr>
          <p:cNvPr id="88" name="Google Shape;88;p13"/>
          <p:cNvSpPr txBox="1"/>
          <p:nvPr/>
        </p:nvSpPr>
        <p:spPr>
          <a:xfrm>
            <a:off x="1098150" y="488800"/>
            <a:ext cx="10095600" cy="831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1" lang="en-US" sz="4800">
                <a:solidFill>
                  <a:srgbClr val="582F84"/>
                </a:solidFill>
                <a:latin typeface="Encode Sans ExtraBold"/>
                <a:ea typeface="Encode Sans ExtraBold"/>
                <a:cs typeface="Encode Sans ExtraBold"/>
                <a:sym typeface="Encode Sans ExtraBold"/>
              </a:rPr>
              <a:t>B PHYS 117: Physics - Lab 6</a:t>
            </a:r>
            <a:endParaRPr b="1" sz="4800">
              <a:solidFill>
                <a:srgbClr val="582F84"/>
              </a:solidFill>
              <a:latin typeface="Encode Sans ExtraBold"/>
              <a:ea typeface="Encode Sans ExtraBold"/>
              <a:cs typeface="Encode Sans ExtraBold"/>
              <a:sym typeface="Encode Sans ExtraBold"/>
            </a:endParaRPr>
          </a:p>
        </p:txBody>
      </p:sp>
      <p:sp>
        <p:nvSpPr>
          <p:cNvPr id="89" name="Google Shape;89;p13"/>
          <p:cNvSpPr txBox="1"/>
          <p:nvPr/>
        </p:nvSpPr>
        <p:spPr>
          <a:xfrm>
            <a:off x="1711800" y="2103100"/>
            <a:ext cx="8868300" cy="1939500"/>
          </a:xfrm>
          <a:prstGeom prst="rect">
            <a:avLst/>
          </a:prstGeom>
          <a:solidFill>
            <a:srgbClr val="D9D2E9"/>
          </a:solidFill>
          <a:ln cap="flat" cmpd="sng" w="28575">
            <a:solidFill>
              <a:srgbClr val="7030A0"/>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spcBef>
                <a:spcPts val="0"/>
              </a:spcBef>
              <a:spcAft>
                <a:spcPts val="0"/>
              </a:spcAft>
              <a:buNone/>
            </a:pPr>
            <a:r>
              <a:t/>
            </a:r>
            <a:endParaRPr b="1" sz="3000">
              <a:solidFill>
                <a:srgbClr val="7030A0"/>
              </a:solidFill>
              <a:latin typeface="Open Sans"/>
              <a:ea typeface="Open Sans"/>
              <a:cs typeface="Open Sans"/>
              <a:sym typeface="Open Sans"/>
            </a:endParaRPr>
          </a:p>
          <a:p>
            <a:pPr indent="0" lvl="0" marL="0" marR="0" rtl="0" algn="ctr">
              <a:spcBef>
                <a:spcPts val="0"/>
              </a:spcBef>
              <a:spcAft>
                <a:spcPts val="0"/>
              </a:spcAft>
              <a:buNone/>
            </a:pPr>
            <a:r>
              <a:rPr b="1" lang="en-US" sz="3000">
                <a:solidFill>
                  <a:srgbClr val="7030A0"/>
                </a:solidFill>
                <a:latin typeface="Open Sans"/>
                <a:ea typeface="Open Sans"/>
                <a:cs typeface="Open Sans"/>
                <a:sym typeface="Open Sans"/>
              </a:rPr>
              <a:t>Same team as last week</a:t>
            </a:r>
            <a:endParaRPr b="1" sz="3000">
              <a:solidFill>
                <a:srgbClr val="7030A0"/>
              </a:solidFill>
              <a:latin typeface="Open Sans"/>
              <a:ea typeface="Open Sans"/>
              <a:cs typeface="Open Sans"/>
              <a:sym typeface="Open Sans"/>
            </a:endParaRPr>
          </a:p>
          <a:p>
            <a:pPr indent="0" lvl="0" marL="0" marR="0" rtl="0" algn="ctr">
              <a:spcBef>
                <a:spcPts val="0"/>
              </a:spcBef>
              <a:spcAft>
                <a:spcPts val="0"/>
              </a:spcAft>
              <a:buNone/>
            </a:pPr>
            <a:r>
              <a:rPr b="1" lang="en-US" sz="3000">
                <a:solidFill>
                  <a:srgbClr val="7030A0"/>
                </a:solidFill>
                <a:latin typeface="Open Sans"/>
                <a:ea typeface="Open Sans"/>
                <a:cs typeface="Open Sans"/>
                <a:sym typeface="Open Sans"/>
              </a:rPr>
              <a:t>Look at your feedback in last week’s notes</a:t>
            </a:r>
            <a:endParaRPr b="1" sz="3000">
              <a:solidFill>
                <a:srgbClr val="7030A0"/>
              </a:solidFill>
              <a:latin typeface="Open Sans"/>
              <a:ea typeface="Open Sans"/>
              <a:cs typeface="Open Sans"/>
              <a:sym typeface="Open Sans"/>
            </a:endParaRPr>
          </a:p>
          <a:p>
            <a:pPr indent="0" lvl="0" marL="0" marR="0" rtl="0" algn="ctr">
              <a:spcBef>
                <a:spcPts val="0"/>
              </a:spcBef>
              <a:spcAft>
                <a:spcPts val="0"/>
              </a:spcAft>
              <a:buNone/>
            </a:pPr>
            <a:r>
              <a:t/>
            </a:r>
            <a:endParaRPr b="1" sz="3000">
              <a:solidFill>
                <a:srgbClr val="7030A0"/>
              </a:solidFill>
              <a:latin typeface="Open Sans"/>
              <a:ea typeface="Open Sans"/>
              <a:cs typeface="Open Sans"/>
              <a:sym typeface="Open Sans"/>
            </a:endParaRPr>
          </a:p>
        </p:txBody>
      </p:sp>
      <p:sp>
        <p:nvSpPr>
          <p:cNvPr id="90" name="Google Shape;90;p13"/>
          <p:cNvSpPr txBox="1"/>
          <p:nvPr/>
        </p:nvSpPr>
        <p:spPr>
          <a:xfrm>
            <a:off x="902550" y="4553400"/>
            <a:ext cx="10291200" cy="646500"/>
          </a:xfrm>
          <a:prstGeom prst="rect">
            <a:avLst/>
          </a:prstGeom>
          <a:noFill/>
          <a:ln>
            <a:noFill/>
          </a:ln>
        </p:spPr>
        <p:txBody>
          <a:bodyPr anchorCtr="0" anchor="t" bIns="91425" lIns="91425" spcFirstLastPara="1" rIns="91425" wrap="square" tIns="91425">
            <a:spAutoFit/>
          </a:bodyPr>
          <a:lstStyle/>
          <a:p>
            <a:pPr indent="0" lvl="0" marL="457200" rtl="0" algn="l">
              <a:spcBef>
                <a:spcPts val="0"/>
              </a:spcBef>
              <a:spcAft>
                <a:spcPts val="1000"/>
              </a:spcAft>
              <a:buNone/>
            </a:pPr>
            <a:r>
              <a:rPr b="1" i="1" lang="en-US" sz="3000">
                <a:solidFill>
                  <a:srgbClr val="4B2E83"/>
                </a:solidFill>
                <a:latin typeface="Open Sans"/>
                <a:ea typeface="Open Sans"/>
                <a:cs typeface="Open Sans"/>
                <a:sym typeface="Open Sans"/>
              </a:rPr>
              <a:t>This week:</a:t>
            </a:r>
            <a:r>
              <a:rPr b="1" lang="en-US" sz="3000">
                <a:solidFill>
                  <a:srgbClr val="4B2E83"/>
                </a:solidFill>
                <a:latin typeface="Open Sans"/>
                <a:ea typeface="Open Sans"/>
                <a:cs typeface="Open Sans"/>
                <a:sym typeface="Open Sans"/>
              </a:rPr>
              <a:t> When does(n’t) this obey Hooke’s Law?</a:t>
            </a:r>
            <a:endParaRPr b="1" sz="3000">
              <a:solidFill>
                <a:srgbClr val="4B2E83"/>
              </a:solidFill>
              <a:latin typeface="Open Sans"/>
              <a:ea typeface="Open Sans"/>
              <a:cs typeface="Open Sans"/>
              <a:sym typeface="Open San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CE0C1"/>
        </a:solidFill>
      </p:bgPr>
    </p:bg>
    <p:spTree>
      <p:nvGrpSpPr>
        <p:cNvPr id="170" name="Shape 170"/>
        <p:cNvGrpSpPr/>
        <p:nvPr/>
      </p:nvGrpSpPr>
      <p:grpSpPr>
        <a:xfrm>
          <a:off x="0" y="0"/>
          <a:ext cx="0" cy="0"/>
          <a:chOff x="0" y="0"/>
          <a:chExt cx="0" cy="0"/>
        </a:xfrm>
      </p:grpSpPr>
      <p:pic>
        <p:nvPicPr>
          <p:cNvPr id="171" name="Google Shape;171;p22"/>
          <p:cNvPicPr preferRelativeResize="0"/>
          <p:nvPr/>
        </p:nvPicPr>
        <p:blipFill rotWithShape="1">
          <a:blip r:embed="rId3">
            <a:alphaModFix/>
          </a:blip>
          <a:srcRect b="0" l="0" r="0" t="0"/>
          <a:stretch/>
        </p:blipFill>
        <p:spPr>
          <a:xfrm>
            <a:off x="131175" y="6382881"/>
            <a:ext cx="5842001" cy="330200"/>
          </a:xfrm>
          <a:prstGeom prst="rect">
            <a:avLst/>
          </a:prstGeom>
          <a:noFill/>
          <a:ln>
            <a:noFill/>
          </a:ln>
        </p:spPr>
      </p:pic>
      <p:sp>
        <p:nvSpPr>
          <p:cNvPr id="172" name="Google Shape;172;p22"/>
          <p:cNvSpPr txBox="1"/>
          <p:nvPr/>
        </p:nvSpPr>
        <p:spPr>
          <a:xfrm>
            <a:off x="10637294" y="6382881"/>
            <a:ext cx="1423500" cy="384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1900">
                <a:solidFill>
                  <a:schemeClr val="dk1"/>
                </a:solidFill>
                <a:latin typeface="Lustria"/>
                <a:ea typeface="Lustria"/>
                <a:cs typeface="Lustria"/>
                <a:sym typeface="Lustria"/>
              </a:rPr>
              <a:t>BPHYS 1xx</a:t>
            </a:r>
            <a:endParaRPr sz="1900">
              <a:solidFill>
                <a:schemeClr val="dk1"/>
              </a:solidFill>
              <a:latin typeface="Lustria"/>
              <a:ea typeface="Lustria"/>
              <a:cs typeface="Lustria"/>
              <a:sym typeface="Lustria"/>
            </a:endParaRPr>
          </a:p>
        </p:txBody>
      </p:sp>
      <p:sp>
        <p:nvSpPr>
          <p:cNvPr id="173" name="Google Shape;173;p22"/>
          <p:cNvSpPr txBox="1"/>
          <p:nvPr/>
        </p:nvSpPr>
        <p:spPr>
          <a:xfrm>
            <a:off x="437426" y="273625"/>
            <a:ext cx="9460500" cy="831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rgbClr val="521B93"/>
                </a:solidFill>
                <a:latin typeface="Encode Sans ExtraBold"/>
                <a:ea typeface="Encode Sans ExtraBold"/>
                <a:cs typeface="Encode Sans ExtraBold"/>
                <a:sym typeface="Encode Sans ExtraBold"/>
              </a:rPr>
              <a:t>Lab notes scoring rubric</a:t>
            </a:r>
            <a:endParaRPr sz="1500">
              <a:solidFill>
                <a:srgbClr val="521B93"/>
              </a:solidFill>
            </a:endParaRPr>
          </a:p>
        </p:txBody>
      </p:sp>
      <p:graphicFrame>
        <p:nvGraphicFramePr>
          <p:cNvPr id="174" name="Google Shape;174;p22"/>
          <p:cNvGraphicFramePr/>
          <p:nvPr/>
        </p:nvGraphicFramePr>
        <p:xfrm>
          <a:off x="608800" y="1328075"/>
          <a:ext cx="3000000" cy="3000000"/>
        </p:xfrm>
        <a:graphic>
          <a:graphicData uri="http://schemas.openxmlformats.org/drawingml/2006/table">
            <a:tbl>
              <a:tblPr bandRow="1" firstCol="1">
                <a:noFill/>
                <a:tableStyleId>{9EE63751-ED17-4F2F-9168-EE4F397924A5}</a:tableStyleId>
              </a:tblPr>
              <a:tblGrid>
                <a:gridCol w="1999300"/>
                <a:gridCol w="8269325"/>
                <a:gridCol w="1021300"/>
              </a:tblGrid>
              <a:tr h="1707225">
                <a:tc>
                  <a:txBody>
                    <a:bodyPr/>
                    <a:lstStyle/>
                    <a:p>
                      <a:pPr indent="0" lvl="0" marL="0" rtl="0" algn="l">
                        <a:spcBef>
                          <a:spcPts val="0"/>
                        </a:spcBef>
                        <a:spcAft>
                          <a:spcPts val="0"/>
                        </a:spcAft>
                        <a:buNone/>
                      </a:pPr>
                      <a:r>
                        <a:rPr lang="en-US" sz="2400">
                          <a:solidFill>
                            <a:srgbClr val="4B2E83"/>
                          </a:solidFill>
                          <a:latin typeface="Open Sans"/>
                          <a:ea typeface="Open Sans"/>
                          <a:cs typeface="Open Sans"/>
                          <a:sym typeface="Open Sans"/>
                        </a:rPr>
                        <a:t>Methods</a:t>
                      </a:r>
                      <a:endParaRPr sz="2400">
                        <a:solidFill>
                          <a:srgbClr val="4B2E83"/>
                        </a:solidFill>
                        <a:latin typeface="Open Sans"/>
                        <a:ea typeface="Open Sans"/>
                        <a:cs typeface="Open Sans"/>
                        <a:sym typeface="Open Sans"/>
                      </a:endParaRPr>
                    </a:p>
                  </a:txBody>
                  <a:tcPr marT="0" marB="0" marR="68575" marL="68575" anchor="ctr">
                    <a:solidFill>
                      <a:srgbClr val="D9D2E9"/>
                    </a:solidFill>
                  </a:tcPr>
                </a:tc>
                <a:tc>
                  <a:txBody>
                    <a:bodyPr/>
                    <a:lstStyle/>
                    <a:p>
                      <a:pPr indent="0" lvl="0" marL="0" rtl="0" algn="l">
                        <a:spcBef>
                          <a:spcPts val="0"/>
                        </a:spcBef>
                        <a:spcAft>
                          <a:spcPts val="0"/>
                        </a:spcAft>
                        <a:buClr>
                          <a:schemeClr val="dk1"/>
                        </a:buClr>
                        <a:buSzPts val="1100"/>
                        <a:buFont typeface="Arial"/>
                        <a:buNone/>
                      </a:pPr>
                      <a:r>
                        <a:rPr lang="en-US" sz="2400">
                          <a:solidFill>
                            <a:srgbClr val="4B2E83"/>
                          </a:solidFill>
                          <a:latin typeface="Open Sans"/>
                          <a:ea typeface="Open Sans"/>
                          <a:cs typeface="Open Sans"/>
                          <a:sym typeface="Open Sans"/>
                        </a:rPr>
                        <a:t>Data collection is described clearly and completely, including which objects are tested, how forces are measured, how uncertainties are measured and minimized, and how each group member contributes.</a:t>
                      </a:r>
                      <a:endParaRPr sz="2400">
                        <a:solidFill>
                          <a:srgbClr val="4B2E83"/>
                        </a:solidFill>
                        <a:latin typeface="Open Sans"/>
                        <a:ea typeface="Open Sans"/>
                        <a:cs typeface="Open Sans"/>
                        <a:sym typeface="Open Sans"/>
                      </a:endParaRPr>
                    </a:p>
                  </a:txBody>
                  <a:tcPr marT="0" marB="0" marR="68575" marL="68575" anchor="ctr">
                    <a:solidFill>
                      <a:srgbClr val="D9D2E9"/>
                    </a:solidFill>
                  </a:tcPr>
                </a:tc>
                <a:tc>
                  <a:txBody>
                    <a:bodyPr/>
                    <a:lstStyle/>
                    <a:p>
                      <a:pPr indent="0" lvl="0" marL="0" rtl="0" algn="ctr">
                        <a:spcBef>
                          <a:spcPts val="0"/>
                        </a:spcBef>
                        <a:spcAft>
                          <a:spcPts val="0"/>
                        </a:spcAft>
                        <a:buNone/>
                      </a:pPr>
                      <a:r>
                        <a:rPr lang="en-US" sz="2000">
                          <a:solidFill>
                            <a:srgbClr val="4B2E83"/>
                          </a:solidFill>
                          <a:latin typeface="Open Sans"/>
                          <a:ea typeface="Open Sans"/>
                          <a:cs typeface="Open Sans"/>
                          <a:sym typeface="Open Sans"/>
                        </a:rPr>
                        <a:t>2 pts</a:t>
                      </a:r>
                      <a:endParaRPr sz="2000">
                        <a:solidFill>
                          <a:srgbClr val="4B2E83"/>
                        </a:solidFill>
                        <a:latin typeface="Open Sans"/>
                        <a:ea typeface="Open Sans"/>
                        <a:cs typeface="Open Sans"/>
                        <a:sym typeface="Open Sans"/>
                      </a:endParaRPr>
                    </a:p>
                  </a:txBody>
                  <a:tcPr marT="0" marB="0" marR="68575" marL="68575" anchor="ctr">
                    <a:solidFill>
                      <a:srgbClr val="D9D2E9"/>
                    </a:solidFill>
                  </a:tcPr>
                </a:tc>
              </a:tr>
              <a:tr h="961450">
                <a:tc>
                  <a:txBody>
                    <a:bodyPr/>
                    <a:lstStyle/>
                    <a:p>
                      <a:pPr indent="0" lvl="0" marL="0" rtl="0" algn="l">
                        <a:spcBef>
                          <a:spcPts val="0"/>
                        </a:spcBef>
                        <a:spcAft>
                          <a:spcPts val="0"/>
                        </a:spcAft>
                        <a:buNone/>
                      </a:pPr>
                      <a:r>
                        <a:rPr lang="en-US" sz="2400">
                          <a:solidFill>
                            <a:srgbClr val="4B2E83"/>
                          </a:solidFill>
                          <a:latin typeface="Open Sans"/>
                          <a:ea typeface="Open Sans"/>
                          <a:cs typeface="Open Sans"/>
                          <a:sym typeface="Open Sans"/>
                        </a:rPr>
                        <a:t>Analysis</a:t>
                      </a:r>
                      <a:endParaRPr sz="2400">
                        <a:solidFill>
                          <a:srgbClr val="4B2E83"/>
                        </a:solidFill>
                        <a:latin typeface="Open Sans"/>
                        <a:ea typeface="Open Sans"/>
                        <a:cs typeface="Open Sans"/>
                        <a:sym typeface="Open Sans"/>
                      </a:endParaRPr>
                    </a:p>
                  </a:txBody>
                  <a:tcPr marT="0" marB="0" marR="68575" marL="68575" anchor="ctr">
                    <a:solidFill>
                      <a:srgbClr val="CFE2F3"/>
                    </a:solidFill>
                  </a:tcPr>
                </a:tc>
                <a:tc>
                  <a:txBody>
                    <a:bodyPr/>
                    <a:lstStyle/>
                    <a:p>
                      <a:pPr indent="0" lvl="0" marL="0" rtl="0" algn="l">
                        <a:spcBef>
                          <a:spcPts val="0"/>
                        </a:spcBef>
                        <a:spcAft>
                          <a:spcPts val="0"/>
                        </a:spcAft>
                        <a:buClr>
                          <a:schemeClr val="dk1"/>
                        </a:buClr>
                        <a:buSzPts val="1100"/>
                        <a:buFont typeface="Arial"/>
                        <a:buNone/>
                      </a:pPr>
                      <a:r>
                        <a:rPr lang="en-US" sz="2400">
                          <a:solidFill>
                            <a:srgbClr val="4B2E83"/>
                          </a:solidFill>
                          <a:latin typeface="Open Sans"/>
                          <a:ea typeface="Open Sans"/>
                          <a:cs typeface="Open Sans"/>
                          <a:sym typeface="Open Sans"/>
                        </a:rPr>
                        <a:t>Analyses are described clearly and completely, so that an outsider could reproduce them.</a:t>
                      </a:r>
                      <a:endParaRPr sz="2400">
                        <a:solidFill>
                          <a:srgbClr val="4B2E83"/>
                        </a:solidFill>
                        <a:latin typeface="Open Sans"/>
                        <a:ea typeface="Open Sans"/>
                        <a:cs typeface="Open Sans"/>
                        <a:sym typeface="Open Sans"/>
                      </a:endParaRPr>
                    </a:p>
                  </a:txBody>
                  <a:tcPr marT="0" marB="0" marR="68575" marL="68575" anchor="ctr">
                    <a:solidFill>
                      <a:srgbClr val="CFE2F3"/>
                    </a:solidFill>
                  </a:tcPr>
                </a:tc>
                <a:tc>
                  <a:txBody>
                    <a:bodyPr/>
                    <a:lstStyle/>
                    <a:p>
                      <a:pPr indent="0" lvl="0" marL="0" rtl="0" algn="ctr">
                        <a:spcBef>
                          <a:spcPts val="0"/>
                        </a:spcBef>
                        <a:spcAft>
                          <a:spcPts val="0"/>
                        </a:spcAft>
                        <a:buNone/>
                      </a:pPr>
                      <a:r>
                        <a:rPr lang="en-US" sz="2000">
                          <a:solidFill>
                            <a:srgbClr val="4B2E83"/>
                          </a:solidFill>
                          <a:latin typeface="Open Sans"/>
                          <a:ea typeface="Open Sans"/>
                          <a:cs typeface="Open Sans"/>
                          <a:sym typeface="Open Sans"/>
                        </a:rPr>
                        <a:t>1 pt</a:t>
                      </a:r>
                      <a:endParaRPr sz="2000">
                        <a:solidFill>
                          <a:srgbClr val="4B2E83"/>
                        </a:solidFill>
                        <a:latin typeface="Open Sans"/>
                        <a:ea typeface="Open Sans"/>
                        <a:cs typeface="Open Sans"/>
                        <a:sym typeface="Open Sans"/>
                      </a:endParaRPr>
                    </a:p>
                  </a:txBody>
                  <a:tcPr marT="0" marB="0" marR="68575" marL="68575" anchor="ctr">
                    <a:solidFill>
                      <a:srgbClr val="CFE2F3"/>
                    </a:solidFill>
                  </a:tcPr>
                </a:tc>
              </a:tr>
              <a:tr h="1300850">
                <a:tc>
                  <a:txBody>
                    <a:bodyPr/>
                    <a:lstStyle/>
                    <a:p>
                      <a:pPr indent="0" lvl="0" marL="0" rtl="0" algn="l">
                        <a:spcBef>
                          <a:spcPts val="0"/>
                        </a:spcBef>
                        <a:spcAft>
                          <a:spcPts val="0"/>
                        </a:spcAft>
                        <a:buNone/>
                      </a:pPr>
                      <a:r>
                        <a:rPr lang="en-US" sz="2400">
                          <a:solidFill>
                            <a:srgbClr val="4B2E83"/>
                          </a:solidFill>
                          <a:latin typeface="Open Sans"/>
                          <a:ea typeface="Open Sans"/>
                          <a:cs typeface="Open Sans"/>
                          <a:sym typeface="Open Sans"/>
                        </a:rPr>
                        <a:t>Results and conclusions</a:t>
                      </a:r>
                      <a:endParaRPr sz="2400">
                        <a:solidFill>
                          <a:srgbClr val="4B2E83"/>
                        </a:solidFill>
                        <a:latin typeface="Open Sans"/>
                        <a:ea typeface="Open Sans"/>
                        <a:cs typeface="Open Sans"/>
                        <a:sym typeface="Open Sans"/>
                      </a:endParaRPr>
                    </a:p>
                  </a:txBody>
                  <a:tcPr marT="0" marB="0" marR="68575" marL="68575" anchor="ctr">
                    <a:solidFill>
                      <a:srgbClr val="D9D2E9"/>
                    </a:solidFill>
                  </a:tcPr>
                </a:tc>
                <a:tc>
                  <a:txBody>
                    <a:bodyPr/>
                    <a:lstStyle/>
                    <a:p>
                      <a:pPr indent="0" lvl="0" marL="0" rtl="0" algn="l">
                        <a:spcBef>
                          <a:spcPts val="0"/>
                        </a:spcBef>
                        <a:spcAft>
                          <a:spcPts val="0"/>
                        </a:spcAft>
                        <a:buClr>
                          <a:schemeClr val="dk1"/>
                        </a:buClr>
                        <a:buSzPts val="1100"/>
                        <a:buFont typeface="Arial"/>
                        <a:buNone/>
                      </a:pPr>
                      <a:r>
                        <a:rPr lang="en-US" sz="2400">
                          <a:solidFill>
                            <a:srgbClr val="4B2E83"/>
                          </a:solidFill>
                          <a:latin typeface="Open Sans"/>
                          <a:ea typeface="Open Sans"/>
                          <a:cs typeface="Open Sans"/>
                          <a:sym typeface="Open Sans"/>
                        </a:rPr>
                        <a:t>Analyses are interpreted using appropriate argumentation practices to reach sound conclusions. Findings are communicated convincingly,</a:t>
                      </a:r>
                      <a:r>
                        <a:rPr b="1" lang="en-US" sz="2400">
                          <a:solidFill>
                            <a:srgbClr val="4B2E83"/>
                          </a:solidFill>
                          <a:latin typeface="Open Sans"/>
                          <a:ea typeface="Open Sans"/>
                          <a:cs typeface="Open Sans"/>
                          <a:sym typeface="Open Sans"/>
                        </a:rPr>
                        <a:t> with a graph.</a:t>
                      </a:r>
                      <a:endParaRPr b="1" sz="2400">
                        <a:solidFill>
                          <a:srgbClr val="4B2E83"/>
                        </a:solidFill>
                        <a:latin typeface="Open Sans"/>
                        <a:ea typeface="Open Sans"/>
                        <a:cs typeface="Open Sans"/>
                        <a:sym typeface="Open Sans"/>
                      </a:endParaRPr>
                    </a:p>
                  </a:txBody>
                  <a:tcPr marT="0" marB="0" marR="68575" marL="68575" anchor="ctr">
                    <a:solidFill>
                      <a:srgbClr val="D9D2E9"/>
                    </a:solidFill>
                  </a:tcPr>
                </a:tc>
                <a:tc>
                  <a:txBody>
                    <a:bodyPr/>
                    <a:lstStyle/>
                    <a:p>
                      <a:pPr indent="0" lvl="0" marL="0" rtl="0" algn="ctr">
                        <a:spcBef>
                          <a:spcPts val="0"/>
                        </a:spcBef>
                        <a:spcAft>
                          <a:spcPts val="0"/>
                        </a:spcAft>
                        <a:buNone/>
                      </a:pPr>
                      <a:r>
                        <a:rPr lang="en-US" sz="2000">
                          <a:solidFill>
                            <a:srgbClr val="4B2E83"/>
                          </a:solidFill>
                          <a:latin typeface="Open Sans"/>
                          <a:ea typeface="Open Sans"/>
                          <a:cs typeface="Open Sans"/>
                          <a:sym typeface="Open Sans"/>
                        </a:rPr>
                        <a:t>2 pts</a:t>
                      </a:r>
                      <a:endParaRPr sz="2000">
                        <a:solidFill>
                          <a:srgbClr val="4B2E83"/>
                        </a:solidFill>
                        <a:latin typeface="Open Sans"/>
                        <a:ea typeface="Open Sans"/>
                        <a:cs typeface="Open Sans"/>
                        <a:sym typeface="Open Sans"/>
                      </a:endParaRPr>
                    </a:p>
                  </a:txBody>
                  <a:tcPr marT="0" marB="0" marR="68575" marL="68575" anchor="ctr">
                    <a:solidFill>
                      <a:srgbClr val="D9D2E9"/>
                    </a:solidFill>
                  </a:tcPr>
                </a:tc>
              </a:tr>
              <a:tr h="1004275">
                <a:tc>
                  <a:txBody>
                    <a:bodyPr/>
                    <a:lstStyle/>
                    <a:p>
                      <a:pPr indent="0" lvl="0" marL="0" rtl="0" algn="l">
                        <a:spcBef>
                          <a:spcPts val="0"/>
                        </a:spcBef>
                        <a:spcAft>
                          <a:spcPts val="0"/>
                        </a:spcAft>
                        <a:buNone/>
                      </a:pPr>
                      <a:r>
                        <a:rPr lang="en-US" sz="2400">
                          <a:solidFill>
                            <a:srgbClr val="4B2E83"/>
                          </a:solidFill>
                          <a:latin typeface="Open Sans"/>
                          <a:ea typeface="Open Sans"/>
                          <a:cs typeface="Open Sans"/>
                          <a:sym typeface="Open Sans"/>
                        </a:rPr>
                        <a:t>Integrity</a:t>
                      </a:r>
                      <a:endParaRPr sz="2400">
                        <a:solidFill>
                          <a:srgbClr val="4B2E83"/>
                        </a:solidFill>
                        <a:latin typeface="Open Sans"/>
                        <a:ea typeface="Open Sans"/>
                        <a:cs typeface="Open Sans"/>
                        <a:sym typeface="Open Sans"/>
                      </a:endParaRPr>
                    </a:p>
                  </a:txBody>
                  <a:tcPr marT="0" marB="0" marR="68575" marL="68575" anchor="ctr">
                    <a:solidFill>
                      <a:srgbClr val="CFE2F3"/>
                    </a:solidFill>
                  </a:tcPr>
                </a:tc>
                <a:tc>
                  <a:txBody>
                    <a:bodyPr/>
                    <a:lstStyle/>
                    <a:p>
                      <a:pPr indent="0" lvl="0" marL="0" rtl="0" algn="l">
                        <a:spcBef>
                          <a:spcPts val="0"/>
                        </a:spcBef>
                        <a:spcAft>
                          <a:spcPts val="0"/>
                        </a:spcAft>
                        <a:buClr>
                          <a:schemeClr val="dk1"/>
                        </a:buClr>
                        <a:buSzPts val="1100"/>
                        <a:buFont typeface="Arial"/>
                        <a:buNone/>
                      </a:pPr>
                      <a:r>
                        <a:rPr lang="en-US" sz="2400">
                          <a:solidFill>
                            <a:srgbClr val="4B2E83"/>
                          </a:solidFill>
                          <a:latin typeface="Open Sans"/>
                          <a:ea typeface="Open Sans"/>
                          <a:cs typeface="Open Sans"/>
                          <a:sym typeface="Open Sans"/>
                        </a:rPr>
                        <a:t>Multiple practical strategies for mitigating bias are described and carried out. </a:t>
                      </a:r>
                      <a:endParaRPr sz="2400">
                        <a:solidFill>
                          <a:srgbClr val="4B2E83"/>
                        </a:solidFill>
                        <a:latin typeface="Open Sans"/>
                        <a:ea typeface="Open Sans"/>
                        <a:cs typeface="Open Sans"/>
                        <a:sym typeface="Open Sans"/>
                      </a:endParaRPr>
                    </a:p>
                  </a:txBody>
                  <a:tcPr marT="0" marB="0" marR="68575" marL="68575" anchor="ctr">
                    <a:solidFill>
                      <a:srgbClr val="CFE2F3"/>
                    </a:solidFill>
                  </a:tcPr>
                </a:tc>
                <a:tc>
                  <a:txBody>
                    <a:bodyPr/>
                    <a:lstStyle/>
                    <a:p>
                      <a:pPr indent="0" lvl="0" marL="0" rtl="0" algn="ctr">
                        <a:spcBef>
                          <a:spcPts val="0"/>
                        </a:spcBef>
                        <a:spcAft>
                          <a:spcPts val="0"/>
                        </a:spcAft>
                        <a:buNone/>
                      </a:pPr>
                      <a:r>
                        <a:rPr lang="en-US" sz="2000">
                          <a:solidFill>
                            <a:srgbClr val="4B2E83"/>
                          </a:solidFill>
                          <a:latin typeface="Open Sans"/>
                          <a:ea typeface="Open Sans"/>
                          <a:cs typeface="Open Sans"/>
                          <a:sym typeface="Open Sans"/>
                        </a:rPr>
                        <a:t>1 pt</a:t>
                      </a:r>
                      <a:endParaRPr sz="2000">
                        <a:solidFill>
                          <a:srgbClr val="4B2E83"/>
                        </a:solidFill>
                        <a:latin typeface="Open Sans"/>
                        <a:ea typeface="Open Sans"/>
                        <a:cs typeface="Open Sans"/>
                        <a:sym typeface="Open Sans"/>
                      </a:endParaRPr>
                    </a:p>
                  </a:txBody>
                  <a:tcPr marT="0" marB="0" marR="68575" marL="68575" anchor="ctr">
                    <a:solidFill>
                      <a:srgbClr val="CFE2F3"/>
                    </a:solid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CE0C1"/>
        </a:solidFill>
      </p:bgPr>
    </p:bg>
    <p:spTree>
      <p:nvGrpSpPr>
        <p:cNvPr id="179" name="Shape 179"/>
        <p:cNvGrpSpPr/>
        <p:nvPr/>
      </p:nvGrpSpPr>
      <p:grpSpPr>
        <a:xfrm>
          <a:off x="0" y="0"/>
          <a:ext cx="0" cy="0"/>
          <a:chOff x="0" y="0"/>
          <a:chExt cx="0" cy="0"/>
        </a:xfrm>
      </p:grpSpPr>
      <p:sp>
        <p:nvSpPr>
          <p:cNvPr id="180" name="Google Shape;180;p23"/>
          <p:cNvSpPr/>
          <p:nvPr/>
        </p:nvSpPr>
        <p:spPr>
          <a:xfrm>
            <a:off x="437425" y="1549950"/>
            <a:ext cx="11469900" cy="1910400"/>
          </a:xfrm>
          <a:prstGeom prst="rect">
            <a:avLst/>
          </a:prstGeom>
          <a:solidFill>
            <a:srgbClr val="D9D2E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81" name="Google Shape;181;p23"/>
          <p:cNvPicPr preferRelativeResize="0"/>
          <p:nvPr/>
        </p:nvPicPr>
        <p:blipFill rotWithShape="1">
          <a:blip r:embed="rId3">
            <a:alphaModFix/>
          </a:blip>
          <a:srcRect b="0" l="0" r="0" t="0"/>
          <a:stretch/>
        </p:blipFill>
        <p:spPr>
          <a:xfrm>
            <a:off x="131175" y="6382881"/>
            <a:ext cx="5842001" cy="330200"/>
          </a:xfrm>
          <a:prstGeom prst="rect">
            <a:avLst/>
          </a:prstGeom>
          <a:noFill/>
          <a:ln>
            <a:noFill/>
          </a:ln>
        </p:spPr>
      </p:pic>
      <p:sp>
        <p:nvSpPr>
          <p:cNvPr id="182" name="Google Shape;182;p23"/>
          <p:cNvSpPr txBox="1"/>
          <p:nvPr/>
        </p:nvSpPr>
        <p:spPr>
          <a:xfrm>
            <a:off x="10637294" y="6382881"/>
            <a:ext cx="1423500" cy="3849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Lustria"/>
                <a:ea typeface="Lustria"/>
                <a:cs typeface="Lustria"/>
                <a:sym typeface="Lustria"/>
              </a:rPr>
              <a:t>B PHYS </a:t>
            </a:r>
            <a:r>
              <a:rPr lang="en-US" sz="1900">
                <a:solidFill>
                  <a:schemeClr val="dk1"/>
                </a:solidFill>
                <a:latin typeface="Lustria"/>
                <a:ea typeface="Lustria"/>
                <a:cs typeface="Lustria"/>
                <a:sym typeface="Lustria"/>
              </a:rPr>
              <a:t>1xx</a:t>
            </a:r>
            <a:endParaRPr/>
          </a:p>
        </p:txBody>
      </p:sp>
      <p:sp>
        <p:nvSpPr>
          <p:cNvPr id="183" name="Google Shape;183;p23"/>
          <p:cNvSpPr txBox="1"/>
          <p:nvPr/>
        </p:nvSpPr>
        <p:spPr>
          <a:xfrm>
            <a:off x="437437" y="273631"/>
            <a:ext cx="10314000" cy="831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rgbClr val="582F84"/>
                </a:solidFill>
                <a:latin typeface="Encode Sans ExtraBold"/>
                <a:ea typeface="Encode Sans ExtraBold"/>
                <a:cs typeface="Encode Sans ExtraBold"/>
                <a:sym typeface="Encode Sans ExtraBold"/>
              </a:rPr>
              <a:t>Before you go</a:t>
            </a:r>
            <a:endParaRPr/>
          </a:p>
        </p:txBody>
      </p:sp>
      <p:sp>
        <p:nvSpPr>
          <p:cNvPr id="184" name="Google Shape;184;p23"/>
          <p:cNvSpPr txBox="1"/>
          <p:nvPr/>
        </p:nvSpPr>
        <p:spPr>
          <a:xfrm>
            <a:off x="629825" y="1826225"/>
            <a:ext cx="10989300" cy="1328700"/>
          </a:xfrm>
          <a:prstGeom prst="rect">
            <a:avLst/>
          </a:prstGeom>
          <a:noFill/>
          <a:ln>
            <a:noFill/>
          </a:ln>
        </p:spPr>
        <p:txBody>
          <a:bodyPr anchorCtr="0" anchor="t" bIns="45700" lIns="91425" spcFirstLastPara="1" rIns="91425" wrap="square" tIns="45700">
            <a:spAutoFit/>
          </a:bodyPr>
          <a:lstStyle/>
          <a:p>
            <a:pPr indent="0" lvl="0" marL="0" marR="292100" rtl="0" algn="l">
              <a:lnSpc>
                <a:spcPct val="100000"/>
              </a:lnSpc>
              <a:spcBef>
                <a:spcPts val="0"/>
              </a:spcBef>
              <a:spcAft>
                <a:spcPts val="0"/>
              </a:spcAft>
              <a:buNone/>
            </a:pPr>
            <a:r>
              <a:rPr b="1" lang="en-US" sz="3600">
                <a:solidFill>
                  <a:srgbClr val="521B93"/>
                </a:solidFill>
                <a:latin typeface="Open Sans"/>
                <a:ea typeface="Open Sans"/>
                <a:cs typeface="Open Sans"/>
                <a:sym typeface="Open Sans"/>
              </a:rPr>
              <a:t>Clean up your area and submit Lab Notes</a:t>
            </a:r>
            <a:endParaRPr sz="3000">
              <a:solidFill>
                <a:srgbClr val="521B93"/>
              </a:solidFill>
              <a:latin typeface="Open Sans"/>
              <a:ea typeface="Open Sans"/>
              <a:cs typeface="Open Sans"/>
              <a:sym typeface="Open Sans"/>
            </a:endParaRPr>
          </a:p>
          <a:p>
            <a:pPr indent="0" lvl="0" marL="0" rtl="0" algn="l">
              <a:lnSpc>
                <a:spcPct val="115000"/>
              </a:lnSpc>
              <a:spcBef>
                <a:spcPts val="1000"/>
              </a:spcBef>
              <a:spcAft>
                <a:spcPts val="0"/>
              </a:spcAft>
              <a:buNone/>
            </a:pPr>
            <a:r>
              <a:rPr b="1" lang="en-US" sz="3600">
                <a:solidFill>
                  <a:srgbClr val="521B93"/>
                </a:solidFill>
                <a:latin typeface="Open Sans"/>
                <a:ea typeface="Open Sans"/>
                <a:cs typeface="Open Sans"/>
                <a:sym typeface="Open Sans"/>
              </a:rPr>
              <a:t>By the deadline:</a:t>
            </a:r>
            <a:r>
              <a:rPr lang="en-US" sz="3600">
                <a:solidFill>
                  <a:srgbClr val="521B93"/>
                </a:solidFill>
                <a:latin typeface="Open Sans"/>
                <a:ea typeface="Open Sans"/>
                <a:cs typeface="Open Sans"/>
                <a:sym typeface="Open Sans"/>
              </a:rPr>
              <a:t> Lab Homework</a:t>
            </a:r>
            <a:endParaRPr sz="3600">
              <a:solidFill>
                <a:srgbClr val="521B93"/>
              </a:solidFill>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CE1C1"/>
        </a:solidFill>
      </p:bgPr>
    </p:bg>
    <p:spTree>
      <p:nvGrpSpPr>
        <p:cNvPr id="95" name="Shape 95"/>
        <p:cNvGrpSpPr/>
        <p:nvPr/>
      </p:nvGrpSpPr>
      <p:grpSpPr>
        <a:xfrm>
          <a:off x="0" y="0"/>
          <a:ext cx="0" cy="0"/>
          <a:chOff x="0" y="0"/>
          <a:chExt cx="0" cy="0"/>
        </a:xfrm>
      </p:grpSpPr>
      <p:sp>
        <p:nvSpPr>
          <p:cNvPr id="96" name="Google Shape;96;p14"/>
          <p:cNvSpPr txBox="1"/>
          <p:nvPr/>
        </p:nvSpPr>
        <p:spPr>
          <a:xfrm>
            <a:off x="10637294" y="6382881"/>
            <a:ext cx="1423500" cy="3693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u="none" cap="none" strike="noStrike">
                <a:solidFill>
                  <a:schemeClr val="dk1"/>
                </a:solidFill>
                <a:latin typeface="Lustria"/>
                <a:ea typeface="Lustria"/>
                <a:cs typeface="Lustria"/>
                <a:sym typeface="Lustria"/>
              </a:rPr>
              <a:t>B PHYS 1</a:t>
            </a:r>
            <a:r>
              <a:rPr lang="en-US" sz="1800">
                <a:solidFill>
                  <a:schemeClr val="dk1"/>
                </a:solidFill>
                <a:latin typeface="Lustria"/>
                <a:ea typeface="Lustria"/>
                <a:cs typeface="Lustria"/>
                <a:sym typeface="Lustria"/>
              </a:rPr>
              <a:t>xx</a:t>
            </a:r>
            <a:endParaRPr sz="1800">
              <a:solidFill>
                <a:schemeClr val="dk1"/>
              </a:solidFill>
              <a:latin typeface="Lustria"/>
              <a:ea typeface="Lustria"/>
              <a:cs typeface="Lustria"/>
              <a:sym typeface="Lustria"/>
            </a:endParaRPr>
          </a:p>
        </p:txBody>
      </p:sp>
      <p:sp>
        <p:nvSpPr>
          <p:cNvPr id="97" name="Google Shape;97;p14"/>
          <p:cNvSpPr txBox="1"/>
          <p:nvPr/>
        </p:nvSpPr>
        <p:spPr>
          <a:xfrm>
            <a:off x="437437" y="273631"/>
            <a:ext cx="7327500" cy="831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rgbClr val="582F84"/>
                </a:solidFill>
                <a:latin typeface="Encode Sans ExtraBold"/>
                <a:ea typeface="Encode Sans ExtraBold"/>
                <a:cs typeface="Encode Sans ExtraBold"/>
                <a:sym typeface="Encode Sans ExtraBold"/>
              </a:rPr>
              <a:t>Today’s activities</a:t>
            </a:r>
            <a:endParaRPr/>
          </a:p>
        </p:txBody>
      </p:sp>
      <p:sp>
        <p:nvSpPr>
          <p:cNvPr id="98" name="Google Shape;98;p14"/>
          <p:cNvSpPr txBox="1"/>
          <p:nvPr/>
        </p:nvSpPr>
        <p:spPr>
          <a:xfrm>
            <a:off x="939850" y="1505425"/>
            <a:ext cx="11121000" cy="3136800"/>
          </a:xfrm>
          <a:prstGeom prst="rect">
            <a:avLst/>
          </a:prstGeom>
          <a:noFill/>
          <a:ln>
            <a:noFill/>
          </a:ln>
        </p:spPr>
        <p:txBody>
          <a:bodyPr anchorCtr="0" anchor="t" bIns="45700" lIns="91425" spcFirstLastPara="1" rIns="91425" wrap="square" tIns="45700">
            <a:spAutoFit/>
          </a:bodyPr>
          <a:lstStyle/>
          <a:p>
            <a:pPr indent="-508000" lvl="0" marL="457200" marR="0" rtl="0" algn="l">
              <a:lnSpc>
                <a:spcPct val="115000"/>
              </a:lnSpc>
              <a:spcBef>
                <a:spcPts val="0"/>
              </a:spcBef>
              <a:spcAft>
                <a:spcPts val="0"/>
              </a:spcAft>
              <a:buClr>
                <a:srgbClr val="521B93"/>
              </a:buClr>
              <a:buSzPts val="3600"/>
              <a:buFont typeface="Noto Sans Symbols"/>
              <a:buAutoNum type="arabicPeriod"/>
            </a:pPr>
            <a:r>
              <a:rPr b="1" lang="en-US" sz="3600">
                <a:solidFill>
                  <a:srgbClr val="521B93"/>
                </a:solidFill>
                <a:latin typeface="Open Sans"/>
                <a:ea typeface="Open Sans"/>
                <a:cs typeface="Open Sans"/>
                <a:sym typeface="Open Sans"/>
              </a:rPr>
              <a:t>Writing good research questions</a:t>
            </a:r>
            <a:endParaRPr b="1" sz="3600">
              <a:solidFill>
                <a:srgbClr val="521B93"/>
              </a:solidFill>
              <a:latin typeface="Open Sans"/>
              <a:ea typeface="Open Sans"/>
              <a:cs typeface="Open Sans"/>
              <a:sym typeface="Open Sans"/>
            </a:endParaRPr>
          </a:p>
          <a:p>
            <a:pPr indent="0" lvl="0" marL="914400" rtl="0" algn="l">
              <a:spcBef>
                <a:spcPts val="1000"/>
              </a:spcBef>
              <a:spcAft>
                <a:spcPts val="0"/>
              </a:spcAft>
              <a:buNone/>
            </a:pPr>
            <a:r>
              <a:rPr b="1" lang="en-US" sz="3000">
                <a:solidFill>
                  <a:srgbClr val="4B2E83"/>
                </a:solidFill>
                <a:latin typeface="Open Sans"/>
                <a:ea typeface="Open Sans"/>
                <a:cs typeface="Open Sans"/>
                <a:sym typeface="Open Sans"/>
              </a:rPr>
              <a:t>Prep for next week!</a:t>
            </a:r>
            <a:endParaRPr b="1" sz="3000">
              <a:solidFill>
                <a:srgbClr val="4B2E83"/>
              </a:solidFill>
              <a:latin typeface="Open Sans"/>
              <a:ea typeface="Open Sans"/>
              <a:cs typeface="Open Sans"/>
              <a:sym typeface="Open Sans"/>
            </a:endParaRPr>
          </a:p>
          <a:p>
            <a:pPr indent="0" lvl="0" marL="914400" rtl="0" algn="l">
              <a:spcBef>
                <a:spcPts val="1000"/>
              </a:spcBef>
              <a:spcAft>
                <a:spcPts val="0"/>
              </a:spcAft>
              <a:buNone/>
            </a:pPr>
            <a:r>
              <a:t/>
            </a:r>
            <a:endParaRPr b="1" sz="3000">
              <a:solidFill>
                <a:srgbClr val="4B2E83"/>
              </a:solidFill>
              <a:latin typeface="Open Sans"/>
              <a:ea typeface="Open Sans"/>
              <a:cs typeface="Open Sans"/>
              <a:sym typeface="Open Sans"/>
            </a:endParaRPr>
          </a:p>
          <a:p>
            <a:pPr indent="-508000" lvl="0" marL="457200" marR="0" rtl="0" algn="l">
              <a:lnSpc>
                <a:spcPct val="115000"/>
              </a:lnSpc>
              <a:spcBef>
                <a:spcPts val="1000"/>
              </a:spcBef>
              <a:spcAft>
                <a:spcPts val="0"/>
              </a:spcAft>
              <a:buClr>
                <a:srgbClr val="521B93"/>
              </a:buClr>
              <a:buSzPts val="3600"/>
              <a:buFont typeface="Open Sans"/>
              <a:buAutoNum type="arabicPeriod"/>
            </a:pPr>
            <a:r>
              <a:rPr b="1" lang="en-US" sz="3600">
                <a:solidFill>
                  <a:srgbClr val="521B93"/>
                </a:solidFill>
                <a:latin typeface="Open Sans"/>
                <a:ea typeface="Open Sans"/>
                <a:cs typeface="Open Sans"/>
                <a:sym typeface="Open Sans"/>
              </a:rPr>
              <a:t>Stretchy objects</a:t>
            </a:r>
            <a:endParaRPr b="1" sz="3600">
              <a:solidFill>
                <a:srgbClr val="521B93"/>
              </a:solidFill>
              <a:latin typeface="Open Sans"/>
              <a:ea typeface="Open Sans"/>
              <a:cs typeface="Open Sans"/>
              <a:sym typeface="Open Sans"/>
            </a:endParaRPr>
          </a:p>
          <a:p>
            <a:pPr indent="0" lvl="0" marL="914400" marR="0" rtl="0" algn="l">
              <a:lnSpc>
                <a:spcPct val="100000"/>
              </a:lnSpc>
              <a:spcBef>
                <a:spcPts val="0"/>
              </a:spcBef>
              <a:spcAft>
                <a:spcPts val="1000"/>
              </a:spcAft>
              <a:buNone/>
            </a:pPr>
            <a:r>
              <a:rPr b="1" lang="en-US" sz="3000">
                <a:solidFill>
                  <a:srgbClr val="4B2E83"/>
                </a:solidFill>
                <a:latin typeface="Open Sans"/>
                <a:ea typeface="Open Sans"/>
                <a:cs typeface="Open Sans"/>
                <a:sym typeface="Open Sans"/>
              </a:rPr>
              <a:t>Conduct a whole experiment</a:t>
            </a:r>
            <a:endParaRPr b="1" sz="3000">
              <a:solidFill>
                <a:srgbClr val="4B2E83"/>
              </a:solidFill>
              <a:latin typeface="Open Sans"/>
              <a:ea typeface="Open Sans"/>
              <a:cs typeface="Open Sans"/>
              <a:sym typeface="Open Sans"/>
            </a:endParaRPr>
          </a:p>
        </p:txBody>
      </p:sp>
      <p:pic>
        <p:nvPicPr>
          <p:cNvPr id="99" name="Google Shape;99;p14"/>
          <p:cNvPicPr preferRelativeResize="0"/>
          <p:nvPr/>
        </p:nvPicPr>
        <p:blipFill rotWithShape="1">
          <a:blip r:embed="rId3">
            <a:alphaModFix/>
          </a:blip>
          <a:srcRect b="0" l="0" r="0" t="0"/>
          <a:stretch/>
        </p:blipFill>
        <p:spPr>
          <a:xfrm>
            <a:off x="131175" y="6382881"/>
            <a:ext cx="5842001" cy="3302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CE0C1"/>
        </a:solidFill>
      </p:bgPr>
    </p:bg>
    <p:spTree>
      <p:nvGrpSpPr>
        <p:cNvPr id="104" name="Shape 104"/>
        <p:cNvGrpSpPr/>
        <p:nvPr/>
      </p:nvGrpSpPr>
      <p:grpSpPr>
        <a:xfrm>
          <a:off x="0" y="0"/>
          <a:ext cx="0" cy="0"/>
          <a:chOff x="0" y="0"/>
          <a:chExt cx="0" cy="0"/>
        </a:xfrm>
      </p:grpSpPr>
      <p:pic>
        <p:nvPicPr>
          <p:cNvPr id="105" name="Google Shape;105;p15"/>
          <p:cNvPicPr preferRelativeResize="0"/>
          <p:nvPr/>
        </p:nvPicPr>
        <p:blipFill rotWithShape="1">
          <a:blip r:embed="rId3">
            <a:alphaModFix/>
          </a:blip>
          <a:srcRect b="0" l="0" r="0" t="0"/>
          <a:stretch/>
        </p:blipFill>
        <p:spPr>
          <a:xfrm>
            <a:off x="131175" y="6382881"/>
            <a:ext cx="5842001" cy="330200"/>
          </a:xfrm>
          <a:prstGeom prst="rect">
            <a:avLst/>
          </a:prstGeom>
          <a:noFill/>
          <a:ln>
            <a:noFill/>
          </a:ln>
        </p:spPr>
      </p:pic>
      <p:sp>
        <p:nvSpPr>
          <p:cNvPr id="106" name="Google Shape;106;p15"/>
          <p:cNvSpPr txBox="1"/>
          <p:nvPr/>
        </p:nvSpPr>
        <p:spPr>
          <a:xfrm>
            <a:off x="10637294" y="6382881"/>
            <a:ext cx="1423500" cy="384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1900">
                <a:solidFill>
                  <a:schemeClr val="dk1"/>
                </a:solidFill>
                <a:latin typeface="Lustria"/>
                <a:ea typeface="Lustria"/>
                <a:cs typeface="Lustria"/>
                <a:sym typeface="Lustria"/>
              </a:rPr>
              <a:t>BPHYS 1xx</a:t>
            </a:r>
            <a:endParaRPr sz="1900">
              <a:solidFill>
                <a:schemeClr val="dk1"/>
              </a:solidFill>
              <a:latin typeface="Lustria"/>
              <a:ea typeface="Lustria"/>
              <a:cs typeface="Lustria"/>
              <a:sym typeface="Lustria"/>
            </a:endParaRPr>
          </a:p>
        </p:txBody>
      </p:sp>
      <p:sp>
        <p:nvSpPr>
          <p:cNvPr id="107" name="Google Shape;107;p15"/>
          <p:cNvSpPr txBox="1"/>
          <p:nvPr/>
        </p:nvSpPr>
        <p:spPr>
          <a:xfrm>
            <a:off x="192000" y="273625"/>
            <a:ext cx="12000000" cy="831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rgbClr val="582F84"/>
                </a:solidFill>
                <a:latin typeface="Encode Sans ExtraBold"/>
                <a:ea typeface="Encode Sans ExtraBold"/>
                <a:cs typeface="Encode Sans ExtraBold"/>
                <a:sym typeface="Encode Sans ExtraBold"/>
              </a:rPr>
              <a:t>What makes a good research question?</a:t>
            </a:r>
            <a:endParaRPr sz="1500"/>
          </a:p>
        </p:txBody>
      </p:sp>
      <p:sp>
        <p:nvSpPr>
          <p:cNvPr id="108" name="Google Shape;108;p15"/>
          <p:cNvSpPr txBox="1"/>
          <p:nvPr/>
        </p:nvSpPr>
        <p:spPr>
          <a:xfrm>
            <a:off x="558075" y="1257025"/>
            <a:ext cx="10957800" cy="4079100"/>
          </a:xfrm>
          <a:prstGeom prst="rect">
            <a:avLst/>
          </a:prstGeom>
          <a:noFill/>
          <a:ln>
            <a:noFill/>
          </a:ln>
        </p:spPr>
        <p:txBody>
          <a:bodyPr anchorCtr="0" anchor="t" bIns="91425" lIns="91425" spcFirstLastPara="1" rIns="91425" wrap="square" tIns="91425">
            <a:spAutoFit/>
          </a:bodyPr>
          <a:lstStyle/>
          <a:p>
            <a:pPr indent="-419100" lvl="0" marL="457200" rtl="0" algn="l">
              <a:lnSpc>
                <a:spcPct val="115000"/>
              </a:lnSpc>
              <a:spcBef>
                <a:spcPts val="480"/>
              </a:spcBef>
              <a:spcAft>
                <a:spcPts val="0"/>
              </a:spcAft>
              <a:buClr>
                <a:srgbClr val="4B2E83"/>
              </a:buClr>
              <a:buSzPts val="3000"/>
              <a:buFont typeface="Open Sans"/>
              <a:buChar char="●"/>
            </a:pPr>
            <a:r>
              <a:rPr b="1" lang="en-US" sz="3000">
                <a:solidFill>
                  <a:srgbClr val="4B2E83"/>
                </a:solidFill>
                <a:latin typeface="Open Sans"/>
                <a:ea typeface="Open Sans"/>
                <a:cs typeface="Open Sans"/>
                <a:sym typeface="Open Sans"/>
              </a:rPr>
              <a:t>Answerable:</a:t>
            </a:r>
            <a:r>
              <a:rPr lang="en-US" sz="3000">
                <a:solidFill>
                  <a:srgbClr val="4B2E83"/>
                </a:solidFill>
                <a:latin typeface="Open Sans"/>
                <a:ea typeface="Open Sans"/>
                <a:cs typeface="Open Sans"/>
                <a:sym typeface="Open Sans"/>
              </a:rPr>
              <a:t> is a question, uses well-defined terms</a:t>
            </a:r>
            <a:endParaRPr sz="3000">
              <a:solidFill>
                <a:srgbClr val="4B2E83"/>
              </a:solidFill>
              <a:latin typeface="Open Sans"/>
              <a:ea typeface="Open Sans"/>
              <a:cs typeface="Open Sans"/>
              <a:sym typeface="Open Sans"/>
            </a:endParaRPr>
          </a:p>
          <a:p>
            <a:pPr indent="-419100" lvl="0" marL="457200" rtl="0" algn="l">
              <a:lnSpc>
                <a:spcPct val="115000"/>
              </a:lnSpc>
              <a:spcBef>
                <a:spcPts val="480"/>
              </a:spcBef>
              <a:spcAft>
                <a:spcPts val="0"/>
              </a:spcAft>
              <a:buClr>
                <a:srgbClr val="4B2E83"/>
              </a:buClr>
              <a:buSzPts val="3000"/>
              <a:buFont typeface="Open Sans"/>
              <a:buChar char="●"/>
            </a:pPr>
            <a:r>
              <a:rPr b="1" lang="en-US" sz="3000">
                <a:solidFill>
                  <a:srgbClr val="4B2E83"/>
                </a:solidFill>
                <a:latin typeface="Open Sans"/>
                <a:ea typeface="Open Sans"/>
                <a:cs typeface="Open Sans"/>
                <a:sym typeface="Open Sans"/>
              </a:rPr>
              <a:t>Multiple possible believable answers, </a:t>
            </a:r>
            <a:r>
              <a:rPr lang="en-US" sz="3000">
                <a:solidFill>
                  <a:srgbClr val="4B2E83"/>
                </a:solidFill>
                <a:latin typeface="Open Sans"/>
                <a:ea typeface="Open Sans"/>
                <a:cs typeface="Open Sans"/>
                <a:sym typeface="Open Sans"/>
              </a:rPr>
              <a:t>so you learn;</a:t>
            </a:r>
            <a:br>
              <a:rPr lang="en-US" sz="3000">
                <a:solidFill>
                  <a:srgbClr val="4B2E83"/>
                </a:solidFill>
                <a:latin typeface="Open Sans"/>
                <a:ea typeface="Open Sans"/>
                <a:cs typeface="Open Sans"/>
                <a:sym typeface="Open Sans"/>
              </a:rPr>
            </a:br>
            <a:r>
              <a:rPr lang="en-US" sz="3000">
                <a:solidFill>
                  <a:srgbClr val="4B2E83"/>
                </a:solidFill>
                <a:latin typeface="Open Sans"/>
                <a:ea typeface="Open Sans"/>
                <a:cs typeface="Open Sans"/>
                <a:sym typeface="Open Sans"/>
              </a:rPr>
              <a:t>not an answer you already know, probably not yes/no</a:t>
            </a:r>
            <a:endParaRPr sz="3000">
              <a:solidFill>
                <a:srgbClr val="4B2E83"/>
              </a:solidFill>
              <a:latin typeface="Open Sans"/>
              <a:ea typeface="Open Sans"/>
              <a:cs typeface="Open Sans"/>
              <a:sym typeface="Open Sans"/>
            </a:endParaRPr>
          </a:p>
          <a:p>
            <a:pPr indent="-419100" lvl="0" marL="457200" rtl="0" algn="l">
              <a:lnSpc>
                <a:spcPct val="115000"/>
              </a:lnSpc>
              <a:spcBef>
                <a:spcPts val="480"/>
              </a:spcBef>
              <a:spcAft>
                <a:spcPts val="0"/>
              </a:spcAft>
              <a:buClr>
                <a:srgbClr val="4B2E83"/>
              </a:buClr>
              <a:buSzPts val="3000"/>
              <a:buFont typeface="Open Sans"/>
              <a:buChar char="●"/>
            </a:pPr>
            <a:r>
              <a:rPr b="1" lang="en-US" sz="3000">
                <a:solidFill>
                  <a:srgbClr val="4B2E83"/>
                </a:solidFill>
                <a:latin typeface="Open Sans"/>
                <a:ea typeface="Open Sans"/>
                <a:cs typeface="Open Sans"/>
                <a:sym typeface="Open Sans"/>
              </a:rPr>
              <a:t>Experimental:</a:t>
            </a:r>
            <a:r>
              <a:rPr lang="en-US" sz="3000">
                <a:solidFill>
                  <a:srgbClr val="4B2E83"/>
                </a:solidFill>
                <a:latin typeface="Open Sans"/>
                <a:ea typeface="Open Sans"/>
                <a:cs typeface="Open Sans"/>
                <a:sym typeface="Open Sans"/>
              </a:rPr>
              <a:t> answerable with data and evidence</a:t>
            </a:r>
            <a:endParaRPr sz="3000">
              <a:solidFill>
                <a:srgbClr val="4B2E83"/>
              </a:solidFill>
              <a:latin typeface="Open Sans"/>
              <a:ea typeface="Open Sans"/>
              <a:cs typeface="Open Sans"/>
              <a:sym typeface="Open Sans"/>
            </a:endParaRPr>
          </a:p>
          <a:p>
            <a:pPr indent="-419100" lvl="0" marL="457200" rtl="0" algn="l">
              <a:lnSpc>
                <a:spcPct val="115000"/>
              </a:lnSpc>
              <a:spcBef>
                <a:spcPts val="480"/>
              </a:spcBef>
              <a:spcAft>
                <a:spcPts val="0"/>
              </a:spcAft>
              <a:buClr>
                <a:srgbClr val="4B2E83"/>
              </a:buClr>
              <a:buSzPts val="3000"/>
              <a:buFont typeface="Open Sans"/>
              <a:buChar char="●"/>
            </a:pPr>
            <a:r>
              <a:rPr b="1" lang="en-US" sz="3000">
                <a:solidFill>
                  <a:srgbClr val="4B2E83"/>
                </a:solidFill>
                <a:latin typeface="Open Sans"/>
                <a:ea typeface="Open Sans"/>
                <a:cs typeface="Open Sans"/>
                <a:sym typeface="Open Sans"/>
              </a:rPr>
              <a:t>Feasible:</a:t>
            </a:r>
            <a:r>
              <a:rPr lang="en-US" sz="3000">
                <a:solidFill>
                  <a:srgbClr val="4B2E83"/>
                </a:solidFill>
                <a:latin typeface="Open Sans"/>
                <a:ea typeface="Open Sans"/>
                <a:cs typeface="Open Sans"/>
                <a:sym typeface="Open Sans"/>
              </a:rPr>
              <a:t> Answerable within your abilities and resources</a:t>
            </a:r>
            <a:endParaRPr sz="3000">
              <a:solidFill>
                <a:srgbClr val="4B2E83"/>
              </a:solidFill>
              <a:latin typeface="Open Sans"/>
              <a:ea typeface="Open Sans"/>
              <a:cs typeface="Open Sans"/>
              <a:sym typeface="Open Sans"/>
            </a:endParaRPr>
          </a:p>
          <a:p>
            <a:pPr indent="-419100" lvl="0" marL="457200" rtl="0" algn="l">
              <a:lnSpc>
                <a:spcPct val="115000"/>
              </a:lnSpc>
              <a:spcBef>
                <a:spcPts val="480"/>
              </a:spcBef>
              <a:spcAft>
                <a:spcPts val="0"/>
              </a:spcAft>
              <a:buClr>
                <a:srgbClr val="4B2E83"/>
              </a:buClr>
              <a:buSzPts val="3000"/>
              <a:buFont typeface="Open Sans"/>
              <a:buChar char="●"/>
            </a:pPr>
            <a:r>
              <a:rPr b="1" lang="en-US" sz="3000">
                <a:solidFill>
                  <a:srgbClr val="4B2E83"/>
                </a:solidFill>
                <a:latin typeface="Open Sans"/>
                <a:ea typeface="Open Sans"/>
                <a:cs typeface="Open Sans"/>
                <a:sym typeface="Open Sans"/>
              </a:rPr>
              <a:t>Focused and Generalizable:</a:t>
            </a:r>
            <a:r>
              <a:rPr lang="en-US" sz="3000">
                <a:solidFill>
                  <a:srgbClr val="4B2E83"/>
                </a:solidFill>
                <a:latin typeface="Open Sans"/>
                <a:ea typeface="Open Sans"/>
                <a:cs typeface="Open Sans"/>
                <a:sym typeface="Open Sans"/>
              </a:rPr>
              <a:t> Specific to this experiment, yet will produce knowledge that is useful in other contexts</a:t>
            </a:r>
            <a:endParaRPr b="1" sz="3000">
              <a:solidFill>
                <a:srgbClr val="4B2E83"/>
              </a:solidFill>
              <a:latin typeface="Open Sans"/>
              <a:ea typeface="Open Sans"/>
              <a:cs typeface="Open Sans"/>
              <a:sym typeface="Open Sans"/>
            </a:endParaRPr>
          </a:p>
        </p:txBody>
      </p:sp>
      <p:sp>
        <p:nvSpPr>
          <p:cNvPr id="109" name="Google Shape;109;p15"/>
          <p:cNvSpPr txBox="1"/>
          <p:nvPr/>
        </p:nvSpPr>
        <p:spPr>
          <a:xfrm>
            <a:off x="863100" y="5330900"/>
            <a:ext cx="49686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solidFill>
                  <a:srgbClr val="4B2E83"/>
                </a:solidFill>
                <a:latin typeface="Open Sans"/>
                <a:ea typeface="Open Sans"/>
                <a:cs typeface="Open Sans"/>
                <a:sym typeface="Open Sans"/>
              </a:rPr>
              <a:t>✅	“How many swings before a pendulum loses 5° of amplitude?”</a:t>
            </a:r>
            <a:endParaRPr sz="2400">
              <a:solidFill>
                <a:srgbClr val="4B2E83"/>
              </a:solidFill>
              <a:latin typeface="Open Sans"/>
              <a:ea typeface="Open Sans"/>
              <a:cs typeface="Open Sans"/>
              <a:sym typeface="Open Sans"/>
            </a:endParaRPr>
          </a:p>
        </p:txBody>
      </p:sp>
      <p:sp>
        <p:nvSpPr>
          <p:cNvPr id="110" name="Google Shape;110;p15"/>
          <p:cNvSpPr txBox="1"/>
          <p:nvPr/>
        </p:nvSpPr>
        <p:spPr>
          <a:xfrm>
            <a:off x="6671400" y="5330900"/>
            <a:ext cx="49686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400">
                <a:solidFill>
                  <a:srgbClr val="4B2E83"/>
                </a:solidFill>
                <a:latin typeface="Open Sans"/>
                <a:ea typeface="Open Sans"/>
                <a:cs typeface="Open Sans"/>
                <a:sym typeface="Open Sans"/>
              </a:rPr>
              <a:t>❌ “Test the elastic force, compare objects and gravity.”</a:t>
            </a:r>
            <a:endParaRPr sz="2400">
              <a:solidFill>
                <a:srgbClr val="4B2E83"/>
              </a:solidFill>
              <a:latin typeface="Open Sans"/>
              <a:ea typeface="Open Sans"/>
              <a:cs typeface="Open Sans"/>
              <a:sym typeface="Ope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CE0C1"/>
        </a:solidFill>
      </p:bgPr>
    </p:bg>
    <p:spTree>
      <p:nvGrpSpPr>
        <p:cNvPr id="115" name="Shape 115"/>
        <p:cNvGrpSpPr/>
        <p:nvPr/>
      </p:nvGrpSpPr>
      <p:grpSpPr>
        <a:xfrm>
          <a:off x="0" y="0"/>
          <a:ext cx="0" cy="0"/>
          <a:chOff x="0" y="0"/>
          <a:chExt cx="0" cy="0"/>
        </a:xfrm>
      </p:grpSpPr>
      <p:pic>
        <p:nvPicPr>
          <p:cNvPr id="116" name="Google Shape;116;p16"/>
          <p:cNvPicPr preferRelativeResize="0"/>
          <p:nvPr/>
        </p:nvPicPr>
        <p:blipFill rotWithShape="1">
          <a:blip r:embed="rId3">
            <a:alphaModFix/>
          </a:blip>
          <a:srcRect b="0" l="0" r="0" t="0"/>
          <a:stretch/>
        </p:blipFill>
        <p:spPr>
          <a:xfrm>
            <a:off x="131175" y="6382881"/>
            <a:ext cx="5842001" cy="330200"/>
          </a:xfrm>
          <a:prstGeom prst="rect">
            <a:avLst/>
          </a:prstGeom>
          <a:noFill/>
          <a:ln>
            <a:noFill/>
          </a:ln>
        </p:spPr>
      </p:pic>
      <p:sp>
        <p:nvSpPr>
          <p:cNvPr id="117" name="Google Shape;117;p16"/>
          <p:cNvSpPr txBox="1"/>
          <p:nvPr/>
        </p:nvSpPr>
        <p:spPr>
          <a:xfrm>
            <a:off x="10637294" y="6382881"/>
            <a:ext cx="1423500" cy="384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1900">
                <a:solidFill>
                  <a:schemeClr val="dk1"/>
                </a:solidFill>
                <a:latin typeface="Lustria"/>
                <a:ea typeface="Lustria"/>
                <a:cs typeface="Lustria"/>
                <a:sym typeface="Lustria"/>
              </a:rPr>
              <a:t>BPHYS 1xx</a:t>
            </a:r>
            <a:endParaRPr sz="1900">
              <a:solidFill>
                <a:schemeClr val="dk1"/>
              </a:solidFill>
              <a:latin typeface="Lustria"/>
              <a:ea typeface="Lustria"/>
              <a:cs typeface="Lustria"/>
              <a:sym typeface="Lustria"/>
            </a:endParaRPr>
          </a:p>
        </p:txBody>
      </p:sp>
      <p:sp>
        <p:nvSpPr>
          <p:cNvPr id="118" name="Google Shape;118;p16"/>
          <p:cNvSpPr txBox="1"/>
          <p:nvPr/>
        </p:nvSpPr>
        <p:spPr>
          <a:xfrm>
            <a:off x="192000" y="273625"/>
            <a:ext cx="12000000" cy="831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rgbClr val="582F84"/>
                </a:solidFill>
                <a:latin typeface="Encode Sans ExtraBold"/>
                <a:ea typeface="Encode Sans ExtraBold"/>
                <a:cs typeface="Encode Sans ExtraBold"/>
                <a:sym typeface="Encode Sans ExtraBold"/>
              </a:rPr>
              <a:t>Some of your proposed</a:t>
            </a:r>
            <a:r>
              <a:rPr b="1" lang="en-US" sz="4800">
                <a:solidFill>
                  <a:srgbClr val="582F84"/>
                </a:solidFill>
                <a:latin typeface="Encode Sans ExtraBold"/>
                <a:ea typeface="Encode Sans ExtraBold"/>
                <a:cs typeface="Encode Sans ExtraBold"/>
                <a:sym typeface="Encode Sans ExtraBold"/>
              </a:rPr>
              <a:t> questions</a:t>
            </a:r>
            <a:endParaRPr sz="1500"/>
          </a:p>
        </p:txBody>
      </p:sp>
      <p:sp>
        <p:nvSpPr>
          <p:cNvPr id="119" name="Google Shape;119;p16"/>
          <p:cNvSpPr txBox="1"/>
          <p:nvPr/>
        </p:nvSpPr>
        <p:spPr>
          <a:xfrm>
            <a:off x="498075" y="1241150"/>
            <a:ext cx="11034000" cy="3663300"/>
          </a:xfrm>
          <a:prstGeom prst="rect">
            <a:avLst/>
          </a:prstGeom>
          <a:solidFill>
            <a:srgbClr val="D9D2E9"/>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2200">
                <a:solidFill>
                  <a:srgbClr val="4B2E83"/>
                </a:solidFill>
                <a:latin typeface="Open Sans"/>
                <a:ea typeface="Open Sans"/>
                <a:cs typeface="Open Sans"/>
                <a:sym typeface="Open Sans"/>
              </a:rPr>
              <a:t>Does each meet the criteria? If not, what’s wrong?</a:t>
            </a:r>
            <a:endParaRPr i="1" sz="2200">
              <a:solidFill>
                <a:srgbClr val="4B2E83"/>
              </a:solidFill>
              <a:latin typeface="Open Sans"/>
              <a:ea typeface="Open Sans"/>
              <a:cs typeface="Open Sans"/>
              <a:sym typeface="Open Sans"/>
            </a:endParaRPr>
          </a:p>
          <a:p>
            <a:pPr indent="-368300" lvl="0" marL="457200" rtl="0" algn="l">
              <a:spcBef>
                <a:spcPts val="1000"/>
              </a:spcBef>
              <a:spcAft>
                <a:spcPts val="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How does objects shape and texture change air resistance?</a:t>
            </a:r>
            <a:endParaRPr sz="2200">
              <a:solidFill>
                <a:srgbClr val="FF0000"/>
              </a:solidFill>
              <a:latin typeface="Open Sans"/>
              <a:ea typeface="Open Sans"/>
              <a:cs typeface="Open Sans"/>
              <a:sym typeface="Open Sans"/>
            </a:endParaRPr>
          </a:p>
          <a:p>
            <a:pPr indent="-368300" lvl="0" marL="457200" rtl="0" algn="l">
              <a:spcBef>
                <a:spcPts val="1000"/>
              </a:spcBef>
              <a:spcAft>
                <a:spcPts val="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Does the velocity of a tossed ball </a:t>
            </a:r>
            <a:r>
              <a:rPr lang="en-US" sz="2200">
                <a:solidFill>
                  <a:srgbClr val="FF0000"/>
                </a:solidFill>
                <a:latin typeface="Open Sans"/>
                <a:ea typeface="Open Sans"/>
                <a:cs typeface="Open Sans"/>
                <a:sym typeface="Open Sans"/>
              </a:rPr>
              <a:t>affect</a:t>
            </a:r>
            <a:r>
              <a:rPr lang="en-US" sz="2200">
                <a:solidFill>
                  <a:srgbClr val="FF0000"/>
                </a:solidFill>
                <a:latin typeface="Open Sans"/>
                <a:ea typeface="Open Sans"/>
                <a:cs typeface="Open Sans"/>
                <a:sym typeface="Open Sans"/>
              </a:rPr>
              <a:t> the magnitude of drag force</a:t>
            </a:r>
            <a:r>
              <a:rPr lang="en-US" sz="2200">
                <a:solidFill>
                  <a:srgbClr val="FF0000"/>
                </a:solidFill>
                <a:latin typeface="Open Sans"/>
                <a:ea typeface="Open Sans"/>
                <a:cs typeface="Open Sans"/>
                <a:sym typeface="Open Sans"/>
              </a:rPr>
              <a:t>?</a:t>
            </a:r>
            <a:endParaRPr sz="2200">
              <a:solidFill>
                <a:srgbClr val="FF0000"/>
              </a:solidFill>
              <a:latin typeface="Open Sans"/>
              <a:ea typeface="Open Sans"/>
              <a:cs typeface="Open Sans"/>
              <a:sym typeface="Open Sans"/>
            </a:endParaRPr>
          </a:p>
          <a:p>
            <a:pPr indent="-368300" lvl="0" marL="457200" rtl="0" algn="l">
              <a:spcBef>
                <a:spcPts val="1000"/>
              </a:spcBef>
              <a:spcAft>
                <a:spcPts val="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How does an object’s weight relate to its air resistance?</a:t>
            </a:r>
            <a:endParaRPr sz="2200">
              <a:solidFill>
                <a:srgbClr val="FF0000"/>
              </a:solidFill>
              <a:latin typeface="Open Sans"/>
              <a:ea typeface="Open Sans"/>
              <a:cs typeface="Open Sans"/>
              <a:sym typeface="Open Sans"/>
            </a:endParaRPr>
          </a:p>
          <a:p>
            <a:pPr indent="-368300" lvl="0" marL="457200" rtl="0" algn="l">
              <a:spcBef>
                <a:spcPts val="1000"/>
              </a:spcBef>
              <a:spcAft>
                <a:spcPts val="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Does air </a:t>
            </a:r>
            <a:r>
              <a:rPr lang="en-US" sz="2200">
                <a:solidFill>
                  <a:srgbClr val="FF0000"/>
                </a:solidFill>
                <a:latin typeface="Open Sans"/>
                <a:ea typeface="Open Sans"/>
                <a:cs typeface="Open Sans"/>
                <a:sym typeface="Open Sans"/>
              </a:rPr>
              <a:t>resistance</a:t>
            </a:r>
            <a:r>
              <a:rPr lang="en-US" sz="2200">
                <a:solidFill>
                  <a:srgbClr val="FF0000"/>
                </a:solidFill>
                <a:latin typeface="Open Sans"/>
                <a:ea typeface="Open Sans"/>
                <a:cs typeface="Open Sans"/>
                <a:sym typeface="Open Sans"/>
              </a:rPr>
              <a:t> matter more for bigger balls than lighter balls?</a:t>
            </a:r>
            <a:endParaRPr sz="2200">
              <a:solidFill>
                <a:srgbClr val="FF0000"/>
              </a:solidFill>
              <a:latin typeface="Open Sans"/>
              <a:ea typeface="Open Sans"/>
              <a:cs typeface="Open Sans"/>
              <a:sym typeface="Open Sans"/>
            </a:endParaRPr>
          </a:p>
          <a:p>
            <a:pPr indent="-368300" lvl="0" marL="457200" rtl="0" algn="l">
              <a:spcBef>
                <a:spcPts val="1000"/>
              </a:spcBef>
              <a:spcAft>
                <a:spcPts val="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Do heavier pendulums oscillate faster than lighter ones (for same string length)?</a:t>
            </a:r>
            <a:endParaRPr sz="2200">
              <a:solidFill>
                <a:srgbClr val="FF0000"/>
              </a:solidFill>
              <a:latin typeface="Open Sans"/>
              <a:ea typeface="Open Sans"/>
              <a:cs typeface="Open Sans"/>
              <a:sym typeface="Open Sans"/>
            </a:endParaRPr>
          </a:p>
          <a:p>
            <a:pPr indent="-368300" lvl="0" marL="457200" rtl="0" algn="l">
              <a:spcBef>
                <a:spcPts val="1000"/>
              </a:spcBef>
              <a:spcAft>
                <a:spcPts val="100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Do bouncier balls produce higher peak accelerations than lighter balls?</a:t>
            </a:r>
            <a:endParaRPr sz="2200">
              <a:solidFill>
                <a:srgbClr val="FF0000"/>
              </a:solidFill>
              <a:latin typeface="Open Sans"/>
              <a:ea typeface="Open Sans"/>
              <a:cs typeface="Open Sans"/>
              <a:sym typeface="Open San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CE0C1"/>
        </a:solidFill>
      </p:bgPr>
    </p:bg>
    <p:spTree>
      <p:nvGrpSpPr>
        <p:cNvPr id="124" name="Shape 124"/>
        <p:cNvGrpSpPr/>
        <p:nvPr/>
      </p:nvGrpSpPr>
      <p:grpSpPr>
        <a:xfrm>
          <a:off x="0" y="0"/>
          <a:ext cx="0" cy="0"/>
          <a:chOff x="0" y="0"/>
          <a:chExt cx="0" cy="0"/>
        </a:xfrm>
      </p:grpSpPr>
      <p:pic>
        <p:nvPicPr>
          <p:cNvPr id="125" name="Google Shape;125;p17"/>
          <p:cNvPicPr preferRelativeResize="0"/>
          <p:nvPr/>
        </p:nvPicPr>
        <p:blipFill rotWithShape="1">
          <a:blip r:embed="rId3">
            <a:alphaModFix/>
          </a:blip>
          <a:srcRect b="0" l="0" r="0" t="0"/>
          <a:stretch/>
        </p:blipFill>
        <p:spPr>
          <a:xfrm>
            <a:off x="131175" y="6382881"/>
            <a:ext cx="5842001" cy="330200"/>
          </a:xfrm>
          <a:prstGeom prst="rect">
            <a:avLst/>
          </a:prstGeom>
          <a:noFill/>
          <a:ln>
            <a:noFill/>
          </a:ln>
        </p:spPr>
      </p:pic>
      <p:sp>
        <p:nvSpPr>
          <p:cNvPr id="126" name="Google Shape;126;p17"/>
          <p:cNvSpPr txBox="1"/>
          <p:nvPr/>
        </p:nvSpPr>
        <p:spPr>
          <a:xfrm>
            <a:off x="10637294" y="6382881"/>
            <a:ext cx="1423500" cy="384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1900">
                <a:solidFill>
                  <a:schemeClr val="dk1"/>
                </a:solidFill>
                <a:latin typeface="Lustria"/>
                <a:ea typeface="Lustria"/>
                <a:cs typeface="Lustria"/>
                <a:sym typeface="Lustria"/>
              </a:rPr>
              <a:t>BPHYS 1xx</a:t>
            </a:r>
            <a:endParaRPr sz="1900">
              <a:solidFill>
                <a:schemeClr val="dk1"/>
              </a:solidFill>
              <a:latin typeface="Lustria"/>
              <a:ea typeface="Lustria"/>
              <a:cs typeface="Lustria"/>
              <a:sym typeface="Lustria"/>
            </a:endParaRPr>
          </a:p>
        </p:txBody>
      </p:sp>
      <p:sp>
        <p:nvSpPr>
          <p:cNvPr id="127" name="Google Shape;127;p17"/>
          <p:cNvSpPr txBox="1"/>
          <p:nvPr/>
        </p:nvSpPr>
        <p:spPr>
          <a:xfrm>
            <a:off x="192000" y="273625"/>
            <a:ext cx="12000000" cy="831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rgbClr val="582F84"/>
                </a:solidFill>
                <a:latin typeface="Encode Sans ExtraBold"/>
                <a:ea typeface="Encode Sans ExtraBold"/>
                <a:cs typeface="Encode Sans ExtraBold"/>
                <a:sym typeface="Encode Sans ExtraBold"/>
              </a:rPr>
              <a:t>Some of your proposed questions</a:t>
            </a:r>
            <a:endParaRPr sz="1500"/>
          </a:p>
        </p:txBody>
      </p:sp>
      <p:sp>
        <p:nvSpPr>
          <p:cNvPr id="128" name="Google Shape;128;p17"/>
          <p:cNvSpPr txBox="1"/>
          <p:nvPr/>
        </p:nvSpPr>
        <p:spPr>
          <a:xfrm>
            <a:off x="498075" y="1241150"/>
            <a:ext cx="11034000" cy="3663300"/>
          </a:xfrm>
          <a:prstGeom prst="rect">
            <a:avLst/>
          </a:prstGeom>
          <a:solidFill>
            <a:srgbClr val="D9D2E9"/>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2200">
                <a:solidFill>
                  <a:srgbClr val="4B2E83"/>
                </a:solidFill>
                <a:latin typeface="Open Sans"/>
                <a:ea typeface="Open Sans"/>
                <a:cs typeface="Open Sans"/>
                <a:sym typeface="Open Sans"/>
              </a:rPr>
              <a:t>Does each meet the criteria? If not, what’s wrong?</a:t>
            </a:r>
            <a:endParaRPr i="1" sz="2200">
              <a:solidFill>
                <a:srgbClr val="4B2E83"/>
              </a:solidFill>
              <a:latin typeface="Open Sans"/>
              <a:ea typeface="Open Sans"/>
              <a:cs typeface="Open Sans"/>
              <a:sym typeface="Open Sans"/>
            </a:endParaRPr>
          </a:p>
          <a:p>
            <a:pPr indent="-368300" lvl="0" marL="457200" rtl="0" algn="l">
              <a:spcBef>
                <a:spcPts val="1000"/>
              </a:spcBef>
              <a:spcAft>
                <a:spcPts val="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How does objects shape and texture change air resistance?</a:t>
            </a:r>
            <a:endParaRPr sz="2200">
              <a:solidFill>
                <a:srgbClr val="FF0000"/>
              </a:solidFill>
              <a:latin typeface="Open Sans"/>
              <a:ea typeface="Open Sans"/>
              <a:cs typeface="Open Sans"/>
              <a:sym typeface="Open Sans"/>
            </a:endParaRPr>
          </a:p>
          <a:p>
            <a:pPr indent="-368300" lvl="0" marL="457200" rtl="0" algn="l">
              <a:spcBef>
                <a:spcPts val="1000"/>
              </a:spcBef>
              <a:spcAft>
                <a:spcPts val="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Does the velocity of a tossed ball affect the magnitude of drag force?</a:t>
            </a:r>
            <a:endParaRPr sz="2200">
              <a:solidFill>
                <a:srgbClr val="FF0000"/>
              </a:solidFill>
              <a:latin typeface="Open Sans"/>
              <a:ea typeface="Open Sans"/>
              <a:cs typeface="Open Sans"/>
              <a:sym typeface="Open Sans"/>
            </a:endParaRPr>
          </a:p>
          <a:p>
            <a:pPr indent="-368300" lvl="0" marL="457200" rtl="0" algn="l">
              <a:spcBef>
                <a:spcPts val="1000"/>
              </a:spcBef>
              <a:spcAft>
                <a:spcPts val="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How does an object’s weight relate to its air resistance?</a:t>
            </a:r>
            <a:endParaRPr sz="2200">
              <a:solidFill>
                <a:srgbClr val="FF0000"/>
              </a:solidFill>
              <a:latin typeface="Open Sans"/>
              <a:ea typeface="Open Sans"/>
              <a:cs typeface="Open Sans"/>
              <a:sym typeface="Open Sans"/>
            </a:endParaRPr>
          </a:p>
          <a:p>
            <a:pPr indent="-368300" lvl="0" marL="457200" rtl="0" algn="l">
              <a:spcBef>
                <a:spcPts val="1000"/>
              </a:spcBef>
              <a:spcAft>
                <a:spcPts val="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Does air resistance matter more for bigger balls than lighter balls?</a:t>
            </a:r>
            <a:endParaRPr sz="2200">
              <a:solidFill>
                <a:srgbClr val="FF0000"/>
              </a:solidFill>
              <a:latin typeface="Open Sans"/>
              <a:ea typeface="Open Sans"/>
              <a:cs typeface="Open Sans"/>
              <a:sym typeface="Open Sans"/>
            </a:endParaRPr>
          </a:p>
          <a:p>
            <a:pPr indent="-368300" lvl="0" marL="457200" rtl="0" algn="l">
              <a:spcBef>
                <a:spcPts val="1000"/>
              </a:spcBef>
              <a:spcAft>
                <a:spcPts val="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Do heavier pendulums oscillate faster than lighter ones (for same string length)?</a:t>
            </a:r>
            <a:endParaRPr sz="2200">
              <a:solidFill>
                <a:srgbClr val="FF0000"/>
              </a:solidFill>
              <a:latin typeface="Open Sans"/>
              <a:ea typeface="Open Sans"/>
              <a:cs typeface="Open Sans"/>
              <a:sym typeface="Open Sans"/>
            </a:endParaRPr>
          </a:p>
          <a:p>
            <a:pPr indent="-368300" lvl="0" marL="457200" rtl="0" algn="l">
              <a:spcBef>
                <a:spcPts val="1000"/>
              </a:spcBef>
              <a:spcAft>
                <a:spcPts val="100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Do bouncier balls produce higher peak accelerations than lighter balls?</a:t>
            </a:r>
            <a:endParaRPr sz="2200">
              <a:solidFill>
                <a:srgbClr val="FF0000"/>
              </a:solidFill>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CE0C1"/>
        </a:solidFill>
      </p:bgPr>
    </p:bg>
    <p:spTree>
      <p:nvGrpSpPr>
        <p:cNvPr id="133" name="Shape 133"/>
        <p:cNvGrpSpPr/>
        <p:nvPr/>
      </p:nvGrpSpPr>
      <p:grpSpPr>
        <a:xfrm>
          <a:off x="0" y="0"/>
          <a:ext cx="0" cy="0"/>
          <a:chOff x="0" y="0"/>
          <a:chExt cx="0" cy="0"/>
        </a:xfrm>
      </p:grpSpPr>
      <p:pic>
        <p:nvPicPr>
          <p:cNvPr id="134" name="Google Shape;134;p18"/>
          <p:cNvPicPr preferRelativeResize="0"/>
          <p:nvPr/>
        </p:nvPicPr>
        <p:blipFill rotWithShape="1">
          <a:blip r:embed="rId3">
            <a:alphaModFix/>
          </a:blip>
          <a:srcRect b="0" l="0" r="0" t="0"/>
          <a:stretch/>
        </p:blipFill>
        <p:spPr>
          <a:xfrm>
            <a:off x="131175" y="6382881"/>
            <a:ext cx="5842001" cy="330200"/>
          </a:xfrm>
          <a:prstGeom prst="rect">
            <a:avLst/>
          </a:prstGeom>
          <a:noFill/>
          <a:ln>
            <a:noFill/>
          </a:ln>
        </p:spPr>
      </p:pic>
      <p:sp>
        <p:nvSpPr>
          <p:cNvPr id="135" name="Google Shape;135;p18"/>
          <p:cNvSpPr txBox="1"/>
          <p:nvPr/>
        </p:nvSpPr>
        <p:spPr>
          <a:xfrm>
            <a:off x="10637294" y="6382881"/>
            <a:ext cx="1423500" cy="384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1900">
                <a:solidFill>
                  <a:schemeClr val="dk1"/>
                </a:solidFill>
                <a:latin typeface="Lustria"/>
                <a:ea typeface="Lustria"/>
                <a:cs typeface="Lustria"/>
                <a:sym typeface="Lustria"/>
              </a:rPr>
              <a:t>BPHYS 1xx</a:t>
            </a:r>
            <a:endParaRPr sz="1900">
              <a:solidFill>
                <a:schemeClr val="dk1"/>
              </a:solidFill>
              <a:latin typeface="Lustria"/>
              <a:ea typeface="Lustria"/>
              <a:cs typeface="Lustria"/>
              <a:sym typeface="Lustria"/>
            </a:endParaRPr>
          </a:p>
        </p:txBody>
      </p:sp>
      <p:sp>
        <p:nvSpPr>
          <p:cNvPr id="136" name="Google Shape;136;p18"/>
          <p:cNvSpPr txBox="1"/>
          <p:nvPr/>
        </p:nvSpPr>
        <p:spPr>
          <a:xfrm>
            <a:off x="192000" y="273625"/>
            <a:ext cx="12000000" cy="8310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b="1" lang="en-US" sz="4800">
                <a:solidFill>
                  <a:srgbClr val="582F84"/>
                </a:solidFill>
                <a:latin typeface="Encode Sans ExtraBold"/>
                <a:ea typeface="Encode Sans ExtraBold"/>
                <a:cs typeface="Encode Sans ExtraBold"/>
                <a:sym typeface="Encode Sans ExtraBold"/>
              </a:rPr>
              <a:t>Some of your proposed questions</a:t>
            </a:r>
            <a:endParaRPr b="1" sz="4800">
              <a:solidFill>
                <a:srgbClr val="582F84"/>
              </a:solidFill>
              <a:latin typeface="Encode Sans ExtraBold"/>
              <a:ea typeface="Encode Sans ExtraBold"/>
              <a:cs typeface="Encode Sans ExtraBold"/>
              <a:sym typeface="Encode Sans ExtraBold"/>
            </a:endParaRPr>
          </a:p>
        </p:txBody>
      </p:sp>
      <p:sp>
        <p:nvSpPr>
          <p:cNvPr id="137" name="Google Shape;137;p18"/>
          <p:cNvSpPr txBox="1"/>
          <p:nvPr/>
        </p:nvSpPr>
        <p:spPr>
          <a:xfrm>
            <a:off x="7537875" y="1241150"/>
            <a:ext cx="4414800" cy="1364700"/>
          </a:xfrm>
          <a:prstGeom prst="rect">
            <a:avLst/>
          </a:prstGeom>
          <a:noFill/>
          <a:ln>
            <a:noFill/>
          </a:ln>
        </p:spPr>
        <p:txBody>
          <a:bodyPr anchorCtr="0" anchor="t" bIns="91425" lIns="114300" spcFirstLastPara="1" rIns="91425" wrap="square" tIns="91425">
            <a:spAutoFit/>
          </a:bodyPr>
          <a:lstStyle/>
          <a:p>
            <a:pPr indent="-355600" lvl="0" marL="457200" rtl="0" algn="l">
              <a:spcBef>
                <a:spcPts val="0"/>
              </a:spcBef>
              <a:spcAft>
                <a:spcPts val="0"/>
              </a:spcAft>
              <a:buClr>
                <a:srgbClr val="FF0000"/>
              </a:buClr>
              <a:buSzPts val="2000"/>
              <a:buFont typeface="Open Sans"/>
              <a:buAutoNum type="alphaUcPeriod"/>
            </a:pPr>
            <a:r>
              <a:rPr lang="en-US" sz="2000">
                <a:solidFill>
                  <a:srgbClr val="FF0000"/>
                </a:solidFill>
                <a:latin typeface="Open Sans"/>
                <a:ea typeface="Open Sans"/>
                <a:cs typeface="Open Sans"/>
                <a:sym typeface="Open Sans"/>
              </a:rPr>
              <a:t>Well posed, but hard to test</a:t>
            </a:r>
            <a:endParaRPr sz="2000">
              <a:solidFill>
                <a:srgbClr val="FF0000"/>
              </a:solidFill>
              <a:latin typeface="Open Sans"/>
              <a:ea typeface="Open Sans"/>
              <a:cs typeface="Open Sans"/>
              <a:sym typeface="Open Sans"/>
            </a:endParaRPr>
          </a:p>
          <a:p>
            <a:pPr indent="-457200" lvl="0" marL="457200" rtl="0" algn="l">
              <a:spcBef>
                <a:spcPts val="1000"/>
              </a:spcBef>
              <a:spcAft>
                <a:spcPts val="0"/>
              </a:spcAft>
              <a:buNone/>
            </a:pPr>
            <a:r>
              <a:rPr lang="en-US" sz="2000">
                <a:solidFill>
                  <a:srgbClr val="FF0000"/>
                </a:solidFill>
                <a:latin typeface="Open Sans"/>
                <a:ea typeface="Open Sans"/>
                <a:cs typeface="Open Sans"/>
                <a:sym typeface="Open Sans"/>
              </a:rPr>
              <a:t>B-F Good - watch for fair tests</a:t>
            </a:r>
            <a:endParaRPr sz="2000">
              <a:solidFill>
                <a:srgbClr val="FF0000"/>
              </a:solidFill>
              <a:latin typeface="Open Sans"/>
              <a:ea typeface="Open Sans"/>
              <a:cs typeface="Open Sans"/>
              <a:sym typeface="Open Sans"/>
            </a:endParaRPr>
          </a:p>
          <a:p>
            <a:pPr indent="0" lvl="0" marL="0" rtl="0" algn="l">
              <a:spcBef>
                <a:spcPts val="1000"/>
              </a:spcBef>
              <a:spcAft>
                <a:spcPts val="1000"/>
              </a:spcAft>
              <a:buNone/>
            </a:pPr>
            <a:r>
              <a:t/>
            </a:r>
            <a:endParaRPr sz="2000">
              <a:solidFill>
                <a:srgbClr val="FF0000"/>
              </a:solidFill>
              <a:latin typeface="Open Sans"/>
              <a:ea typeface="Open Sans"/>
              <a:cs typeface="Open Sans"/>
              <a:sym typeface="Open Sans"/>
            </a:endParaRPr>
          </a:p>
        </p:txBody>
      </p:sp>
      <p:sp>
        <p:nvSpPr>
          <p:cNvPr id="138" name="Google Shape;138;p18"/>
          <p:cNvSpPr txBox="1"/>
          <p:nvPr/>
        </p:nvSpPr>
        <p:spPr>
          <a:xfrm>
            <a:off x="0" y="1241150"/>
            <a:ext cx="7537800" cy="4889700"/>
          </a:xfrm>
          <a:prstGeom prst="rect">
            <a:avLst/>
          </a:prstGeom>
          <a:noFill/>
          <a:ln>
            <a:noFill/>
          </a:ln>
        </p:spPr>
        <p:txBody>
          <a:bodyPr anchorCtr="0" anchor="t" bIns="91425" lIns="91425" spcFirstLastPara="1" rIns="91425" wrap="square" tIns="91425">
            <a:spAutoFit/>
          </a:bodyPr>
          <a:lstStyle/>
          <a:p>
            <a:pPr indent="-368300" lvl="0" marL="457200" rtl="0" algn="l">
              <a:spcBef>
                <a:spcPts val="0"/>
              </a:spcBef>
              <a:spcAft>
                <a:spcPts val="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How does objects shape and texture change air resistance?</a:t>
            </a:r>
            <a:endParaRPr sz="2200">
              <a:solidFill>
                <a:srgbClr val="FF0000"/>
              </a:solidFill>
              <a:latin typeface="Open Sans"/>
              <a:ea typeface="Open Sans"/>
              <a:cs typeface="Open Sans"/>
              <a:sym typeface="Open Sans"/>
            </a:endParaRPr>
          </a:p>
          <a:p>
            <a:pPr indent="-368300" lvl="0" marL="457200" rtl="0" algn="l">
              <a:spcBef>
                <a:spcPts val="1000"/>
              </a:spcBef>
              <a:spcAft>
                <a:spcPts val="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Does the velocity of a tossed ball affect the magnitude of drag force?</a:t>
            </a:r>
            <a:endParaRPr sz="2200">
              <a:solidFill>
                <a:srgbClr val="FF0000"/>
              </a:solidFill>
              <a:latin typeface="Open Sans"/>
              <a:ea typeface="Open Sans"/>
              <a:cs typeface="Open Sans"/>
              <a:sym typeface="Open Sans"/>
            </a:endParaRPr>
          </a:p>
          <a:p>
            <a:pPr indent="-368300" lvl="0" marL="457200" rtl="0" algn="l">
              <a:spcBef>
                <a:spcPts val="1000"/>
              </a:spcBef>
              <a:spcAft>
                <a:spcPts val="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How does an object’s weight relate to its air resistance?</a:t>
            </a:r>
            <a:endParaRPr sz="2200">
              <a:solidFill>
                <a:srgbClr val="FF0000"/>
              </a:solidFill>
              <a:latin typeface="Open Sans"/>
              <a:ea typeface="Open Sans"/>
              <a:cs typeface="Open Sans"/>
              <a:sym typeface="Open Sans"/>
            </a:endParaRPr>
          </a:p>
          <a:p>
            <a:pPr indent="-368300" lvl="0" marL="457200" rtl="0" algn="l">
              <a:spcBef>
                <a:spcPts val="1000"/>
              </a:spcBef>
              <a:spcAft>
                <a:spcPts val="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Does air resistance matter more for bigger balls than lighter balls?</a:t>
            </a:r>
            <a:endParaRPr sz="2200">
              <a:solidFill>
                <a:srgbClr val="FF0000"/>
              </a:solidFill>
              <a:latin typeface="Open Sans"/>
              <a:ea typeface="Open Sans"/>
              <a:cs typeface="Open Sans"/>
              <a:sym typeface="Open Sans"/>
            </a:endParaRPr>
          </a:p>
          <a:p>
            <a:pPr indent="-368300" lvl="0" marL="457200" rtl="0" algn="l">
              <a:spcBef>
                <a:spcPts val="1000"/>
              </a:spcBef>
              <a:spcAft>
                <a:spcPts val="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Do heavier pendulums oscillate faster than lighter ones (for same string length)?</a:t>
            </a:r>
            <a:endParaRPr sz="2200">
              <a:solidFill>
                <a:srgbClr val="FF0000"/>
              </a:solidFill>
              <a:latin typeface="Open Sans"/>
              <a:ea typeface="Open Sans"/>
              <a:cs typeface="Open Sans"/>
              <a:sym typeface="Open Sans"/>
            </a:endParaRPr>
          </a:p>
          <a:p>
            <a:pPr indent="-368300" lvl="0" marL="457200" rtl="0" algn="l">
              <a:spcBef>
                <a:spcPts val="1000"/>
              </a:spcBef>
              <a:spcAft>
                <a:spcPts val="1000"/>
              </a:spcAft>
              <a:buClr>
                <a:srgbClr val="FF0000"/>
              </a:buClr>
              <a:buSzPts val="2200"/>
              <a:buFont typeface="Open Sans"/>
              <a:buAutoNum type="alphaUcPeriod"/>
            </a:pPr>
            <a:r>
              <a:rPr lang="en-US" sz="2200">
                <a:solidFill>
                  <a:srgbClr val="FF0000"/>
                </a:solidFill>
                <a:latin typeface="Open Sans"/>
                <a:ea typeface="Open Sans"/>
                <a:cs typeface="Open Sans"/>
                <a:sym typeface="Open Sans"/>
              </a:rPr>
              <a:t>Do bouncier balls produce higher peak accelerations than lighter balls?</a:t>
            </a:r>
            <a:endParaRPr sz="2200">
              <a:solidFill>
                <a:srgbClr val="FF0000"/>
              </a:solidFill>
              <a:latin typeface="Open Sans"/>
              <a:ea typeface="Open Sans"/>
              <a:cs typeface="Open Sans"/>
              <a:sym typeface="Open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37">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CE0C1"/>
        </a:solidFill>
      </p:bgPr>
    </p:bg>
    <p:spTree>
      <p:nvGrpSpPr>
        <p:cNvPr id="143" name="Shape 143"/>
        <p:cNvGrpSpPr/>
        <p:nvPr/>
      </p:nvGrpSpPr>
      <p:grpSpPr>
        <a:xfrm>
          <a:off x="0" y="0"/>
          <a:ext cx="0" cy="0"/>
          <a:chOff x="0" y="0"/>
          <a:chExt cx="0" cy="0"/>
        </a:xfrm>
      </p:grpSpPr>
      <p:pic>
        <p:nvPicPr>
          <p:cNvPr id="144" name="Google Shape;144;p19"/>
          <p:cNvPicPr preferRelativeResize="0"/>
          <p:nvPr/>
        </p:nvPicPr>
        <p:blipFill rotWithShape="1">
          <a:blip r:embed="rId3">
            <a:alphaModFix/>
          </a:blip>
          <a:srcRect b="0" l="0" r="0" t="0"/>
          <a:stretch/>
        </p:blipFill>
        <p:spPr>
          <a:xfrm>
            <a:off x="131175" y="6382881"/>
            <a:ext cx="5842001" cy="330200"/>
          </a:xfrm>
          <a:prstGeom prst="rect">
            <a:avLst/>
          </a:prstGeom>
          <a:noFill/>
          <a:ln>
            <a:noFill/>
          </a:ln>
        </p:spPr>
      </p:pic>
      <p:sp>
        <p:nvSpPr>
          <p:cNvPr id="145" name="Google Shape;145;p19"/>
          <p:cNvSpPr txBox="1"/>
          <p:nvPr/>
        </p:nvSpPr>
        <p:spPr>
          <a:xfrm>
            <a:off x="10637294" y="6382881"/>
            <a:ext cx="1423500" cy="384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1900">
                <a:solidFill>
                  <a:schemeClr val="dk1"/>
                </a:solidFill>
                <a:latin typeface="Lustria"/>
                <a:ea typeface="Lustria"/>
                <a:cs typeface="Lustria"/>
                <a:sym typeface="Lustria"/>
              </a:rPr>
              <a:t>BPHYS 1xx</a:t>
            </a:r>
            <a:endParaRPr sz="1900">
              <a:solidFill>
                <a:schemeClr val="dk1"/>
              </a:solidFill>
              <a:latin typeface="Lustria"/>
              <a:ea typeface="Lustria"/>
              <a:cs typeface="Lustria"/>
              <a:sym typeface="Lustria"/>
            </a:endParaRPr>
          </a:p>
        </p:txBody>
      </p:sp>
      <p:sp>
        <p:nvSpPr>
          <p:cNvPr id="146" name="Google Shape;146;p19"/>
          <p:cNvSpPr txBox="1"/>
          <p:nvPr/>
        </p:nvSpPr>
        <p:spPr>
          <a:xfrm>
            <a:off x="437425" y="273625"/>
            <a:ext cx="11623500" cy="831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rgbClr val="582F84"/>
                </a:solidFill>
                <a:latin typeface="Encode Sans ExtraBold"/>
                <a:ea typeface="Encode Sans ExtraBold"/>
                <a:cs typeface="Encode Sans ExtraBold"/>
                <a:sym typeface="Encode Sans ExtraBold"/>
              </a:rPr>
              <a:t>This week only - a whole experiment</a:t>
            </a:r>
            <a:endParaRPr sz="1500"/>
          </a:p>
        </p:txBody>
      </p:sp>
      <p:sp>
        <p:nvSpPr>
          <p:cNvPr id="147" name="Google Shape;147;p19"/>
          <p:cNvSpPr txBox="1"/>
          <p:nvPr/>
        </p:nvSpPr>
        <p:spPr>
          <a:xfrm>
            <a:off x="495300" y="1324100"/>
            <a:ext cx="11201400" cy="2924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lang="en-US" sz="3000">
                <a:solidFill>
                  <a:srgbClr val="4B2E83"/>
                </a:solidFill>
                <a:latin typeface="Open Sans"/>
                <a:ea typeface="Open Sans"/>
                <a:cs typeface="Open Sans"/>
                <a:sym typeface="Open Sans"/>
              </a:rPr>
              <a:t>Design experiments to test</a:t>
            </a:r>
            <a:r>
              <a:rPr lang="en-US" sz="3000">
                <a:solidFill>
                  <a:srgbClr val="4B2E83"/>
                </a:solidFill>
                <a:latin typeface="Open Sans"/>
                <a:ea typeface="Open Sans"/>
                <a:cs typeface="Open Sans"/>
                <a:sym typeface="Open Sans"/>
              </a:rPr>
              <a:t> the validity of Hooke’s Law </a:t>
            </a:r>
            <a:br>
              <a:rPr lang="en-US" sz="3000">
                <a:solidFill>
                  <a:srgbClr val="4B2E83"/>
                </a:solidFill>
                <a:latin typeface="Open Sans"/>
                <a:ea typeface="Open Sans"/>
                <a:cs typeface="Open Sans"/>
                <a:sym typeface="Open Sans"/>
              </a:rPr>
            </a:br>
            <a:r>
              <a:rPr lang="en-US" sz="3000">
                <a:solidFill>
                  <a:srgbClr val="4B2E83"/>
                </a:solidFill>
                <a:latin typeface="Open Sans"/>
                <a:ea typeface="Open Sans"/>
                <a:cs typeface="Open Sans"/>
                <a:sym typeface="Open Sans"/>
              </a:rPr>
              <a:t>for a variety of systems under various conditions.</a:t>
            </a:r>
            <a:r>
              <a:rPr lang="en-US" sz="3000">
                <a:solidFill>
                  <a:srgbClr val="4B2E83"/>
                </a:solidFill>
                <a:latin typeface="Open Sans"/>
                <a:ea typeface="Open Sans"/>
                <a:cs typeface="Open Sans"/>
                <a:sym typeface="Open Sans"/>
              </a:rPr>
              <a:t> </a:t>
            </a:r>
            <a:endParaRPr sz="3000">
              <a:solidFill>
                <a:srgbClr val="4B2E83"/>
              </a:solidFill>
              <a:latin typeface="Open Sans"/>
              <a:ea typeface="Open Sans"/>
              <a:cs typeface="Open Sans"/>
              <a:sym typeface="Open Sans"/>
            </a:endParaRPr>
          </a:p>
          <a:p>
            <a:pPr indent="0" lvl="0" marL="0" rtl="0" algn="l">
              <a:lnSpc>
                <a:spcPct val="115000"/>
              </a:lnSpc>
              <a:spcBef>
                <a:spcPts val="1200"/>
              </a:spcBef>
              <a:spcAft>
                <a:spcPts val="1200"/>
              </a:spcAft>
              <a:buNone/>
            </a:pPr>
            <a:r>
              <a:rPr b="1" lang="en-US" sz="3000">
                <a:solidFill>
                  <a:srgbClr val="4B2E83"/>
                </a:solidFill>
                <a:latin typeface="Open Sans"/>
                <a:ea typeface="Open Sans"/>
                <a:cs typeface="Open Sans"/>
                <a:sym typeface="Open Sans"/>
              </a:rPr>
              <a:t>Determine </a:t>
            </a:r>
            <a:r>
              <a:rPr b="1" lang="en-US" sz="3000" u="sng">
                <a:solidFill>
                  <a:srgbClr val="4B2E83"/>
                </a:solidFill>
                <a:latin typeface="Open Sans"/>
                <a:ea typeface="Open Sans"/>
                <a:cs typeface="Open Sans"/>
                <a:sym typeface="Open Sans"/>
              </a:rPr>
              <a:t>when</a:t>
            </a:r>
            <a:r>
              <a:rPr b="1" lang="en-US" sz="3000">
                <a:solidFill>
                  <a:srgbClr val="4B2E83"/>
                </a:solidFill>
                <a:latin typeface="Open Sans"/>
                <a:ea typeface="Open Sans"/>
                <a:cs typeface="Open Sans"/>
                <a:sym typeface="Open Sans"/>
              </a:rPr>
              <a:t> Hooke’s Law applies to an object of your choice (and when it does not). The purpose is not to confirm the model, but to </a:t>
            </a:r>
            <a:r>
              <a:rPr b="1" lang="en-US" sz="3000" u="sng">
                <a:solidFill>
                  <a:srgbClr val="4B2E83"/>
                </a:solidFill>
                <a:latin typeface="Open Sans"/>
                <a:ea typeface="Open Sans"/>
                <a:cs typeface="Open Sans"/>
                <a:sym typeface="Open Sans"/>
              </a:rPr>
              <a:t>find its limits</a:t>
            </a:r>
            <a:r>
              <a:rPr b="1" lang="en-US" sz="3000">
                <a:solidFill>
                  <a:srgbClr val="4B2E83"/>
                </a:solidFill>
                <a:latin typeface="Open Sans"/>
                <a:ea typeface="Open Sans"/>
                <a:cs typeface="Open Sans"/>
                <a:sym typeface="Open Sans"/>
              </a:rPr>
              <a:t>.</a:t>
            </a:r>
            <a:endParaRPr b="1" sz="3000">
              <a:solidFill>
                <a:srgbClr val="4B2E83"/>
              </a:solidFill>
              <a:latin typeface="Open Sans"/>
              <a:ea typeface="Open Sans"/>
              <a:cs typeface="Open Sans"/>
              <a:sym typeface="Open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CE0C1"/>
        </a:solidFill>
      </p:bgPr>
    </p:bg>
    <p:spTree>
      <p:nvGrpSpPr>
        <p:cNvPr id="152" name="Shape 152"/>
        <p:cNvGrpSpPr/>
        <p:nvPr/>
      </p:nvGrpSpPr>
      <p:grpSpPr>
        <a:xfrm>
          <a:off x="0" y="0"/>
          <a:ext cx="0" cy="0"/>
          <a:chOff x="0" y="0"/>
          <a:chExt cx="0" cy="0"/>
        </a:xfrm>
      </p:grpSpPr>
      <p:pic>
        <p:nvPicPr>
          <p:cNvPr id="153" name="Google Shape;153;p20"/>
          <p:cNvPicPr preferRelativeResize="0"/>
          <p:nvPr/>
        </p:nvPicPr>
        <p:blipFill rotWithShape="1">
          <a:blip r:embed="rId3">
            <a:alphaModFix/>
          </a:blip>
          <a:srcRect b="0" l="0" r="0" t="0"/>
          <a:stretch/>
        </p:blipFill>
        <p:spPr>
          <a:xfrm>
            <a:off x="131175" y="6382881"/>
            <a:ext cx="5842001" cy="330200"/>
          </a:xfrm>
          <a:prstGeom prst="rect">
            <a:avLst/>
          </a:prstGeom>
          <a:noFill/>
          <a:ln>
            <a:noFill/>
          </a:ln>
        </p:spPr>
      </p:pic>
      <p:sp>
        <p:nvSpPr>
          <p:cNvPr id="154" name="Google Shape;154;p20"/>
          <p:cNvSpPr txBox="1"/>
          <p:nvPr/>
        </p:nvSpPr>
        <p:spPr>
          <a:xfrm>
            <a:off x="10637294" y="6382881"/>
            <a:ext cx="1423500" cy="384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1900">
                <a:solidFill>
                  <a:schemeClr val="dk1"/>
                </a:solidFill>
                <a:latin typeface="Lustria"/>
                <a:ea typeface="Lustria"/>
                <a:cs typeface="Lustria"/>
                <a:sym typeface="Lustria"/>
              </a:rPr>
              <a:t>BPHYS 1xx</a:t>
            </a:r>
            <a:endParaRPr sz="1900">
              <a:solidFill>
                <a:schemeClr val="dk1"/>
              </a:solidFill>
              <a:latin typeface="Lustria"/>
              <a:ea typeface="Lustria"/>
              <a:cs typeface="Lustria"/>
              <a:sym typeface="Lustria"/>
            </a:endParaRPr>
          </a:p>
        </p:txBody>
      </p:sp>
      <p:sp>
        <p:nvSpPr>
          <p:cNvPr id="155" name="Google Shape;155;p20"/>
          <p:cNvSpPr txBox="1"/>
          <p:nvPr/>
        </p:nvSpPr>
        <p:spPr>
          <a:xfrm>
            <a:off x="437425" y="273625"/>
            <a:ext cx="11623500" cy="831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rgbClr val="582F84"/>
                </a:solidFill>
                <a:latin typeface="Encode Sans ExtraBold"/>
                <a:ea typeface="Encode Sans ExtraBold"/>
                <a:cs typeface="Encode Sans ExtraBold"/>
                <a:sym typeface="Encode Sans ExtraBold"/>
              </a:rPr>
              <a:t>Hooke’s Law</a:t>
            </a:r>
            <a:endParaRPr sz="1500"/>
          </a:p>
        </p:txBody>
      </p:sp>
      <p:sp>
        <p:nvSpPr>
          <p:cNvPr id="156" name="Google Shape;156;p20"/>
          <p:cNvSpPr txBox="1"/>
          <p:nvPr/>
        </p:nvSpPr>
        <p:spPr>
          <a:xfrm>
            <a:off x="495300" y="1324100"/>
            <a:ext cx="11201400" cy="493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200"/>
              </a:spcBef>
              <a:spcAft>
                <a:spcPts val="0"/>
              </a:spcAft>
              <a:buNone/>
            </a:pPr>
            <a:r>
              <a:rPr b="1" lang="en-US" sz="3000">
                <a:solidFill>
                  <a:srgbClr val="4B2E83"/>
                </a:solidFill>
                <a:latin typeface="Open Sans"/>
                <a:ea typeface="Open Sans"/>
                <a:cs typeface="Open Sans"/>
                <a:sym typeface="Open Sans"/>
              </a:rPr>
              <a:t>Hooke’s law</a:t>
            </a:r>
            <a:r>
              <a:rPr lang="en-US" sz="3000">
                <a:solidFill>
                  <a:srgbClr val="4B2E83"/>
                </a:solidFill>
                <a:latin typeface="Open Sans"/>
                <a:ea typeface="Open Sans"/>
                <a:cs typeface="Open Sans"/>
                <a:sym typeface="Open Sans"/>
              </a:rPr>
              <a:t> describes the relationship between the force </a:t>
            </a:r>
            <a:r>
              <a:rPr b="1" lang="en-US" sz="3000">
                <a:solidFill>
                  <a:srgbClr val="4B2E83"/>
                </a:solidFill>
                <a:latin typeface="Open Sans"/>
                <a:ea typeface="Open Sans"/>
                <a:cs typeface="Open Sans"/>
                <a:sym typeface="Open Sans"/>
              </a:rPr>
              <a:t>F </a:t>
            </a:r>
            <a:r>
              <a:rPr lang="en-US" sz="3000">
                <a:solidFill>
                  <a:srgbClr val="4B2E83"/>
                </a:solidFill>
                <a:latin typeface="Open Sans"/>
                <a:ea typeface="Open Sans"/>
                <a:cs typeface="Open Sans"/>
                <a:sym typeface="Open Sans"/>
              </a:rPr>
              <a:t>on certain stretchy objects and the stretch distance,</a:t>
            </a:r>
            <a:r>
              <a:rPr b="1" lang="en-US" sz="3000">
                <a:solidFill>
                  <a:srgbClr val="4B2E83"/>
                </a:solidFill>
                <a:latin typeface="Open Sans"/>
                <a:ea typeface="Open Sans"/>
                <a:cs typeface="Open Sans"/>
                <a:sym typeface="Open Sans"/>
              </a:rPr>
              <a:t> ∆y: </a:t>
            </a:r>
            <a:endParaRPr b="1" sz="3000">
              <a:solidFill>
                <a:srgbClr val="4B2E83"/>
              </a:solidFill>
              <a:latin typeface="Open Sans"/>
              <a:ea typeface="Open Sans"/>
              <a:cs typeface="Open Sans"/>
              <a:sym typeface="Open Sans"/>
            </a:endParaRPr>
          </a:p>
          <a:p>
            <a:pPr indent="457200" lvl="0" marL="3200400" rtl="0" algn="l">
              <a:lnSpc>
                <a:spcPct val="115000"/>
              </a:lnSpc>
              <a:spcBef>
                <a:spcPts val="1200"/>
              </a:spcBef>
              <a:spcAft>
                <a:spcPts val="0"/>
              </a:spcAft>
              <a:buNone/>
            </a:pPr>
            <a:r>
              <a:rPr b="1" lang="en-US" sz="3600">
                <a:solidFill>
                  <a:srgbClr val="4B2E83"/>
                </a:solidFill>
                <a:latin typeface="Open Sans"/>
                <a:ea typeface="Open Sans"/>
                <a:cs typeface="Open Sans"/>
                <a:sym typeface="Open Sans"/>
              </a:rPr>
              <a:t>F = − k ∆y</a:t>
            </a:r>
            <a:endParaRPr sz="3600">
              <a:solidFill>
                <a:srgbClr val="4B2E83"/>
              </a:solidFill>
              <a:latin typeface="Open Sans"/>
              <a:ea typeface="Open Sans"/>
              <a:cs typeface="Open Sans"/>
              <a:sym typeface="Open Sans"/>
            </a:endParaRPr>
          </a:p>
          <a:p>
            <a:pPr indent="0" lvl="0" marL="0" rtl="0" algn="l">
              <a:lnSpc>
                <a:spcPct val="115000"/>
              </a:lnSpc>
              <a:spcBef>
                <a:spcPts val="1200"/>
              </a:spcBef>
              <a:spcAft>
                <a:spcPts val="0"/>
              </a:spcAft>
              <a:buClr>
                <a:schemeClr val="dk1"/>
              </a:buClr>
              <a:buSzPts val="1100"/>
              <a:buFont typeface="Arial"/>
              <a:buNone/>
            </a:pPr>
            <a:r>
              <a:rPr i="1" lang="en-US" sz="3000">
                <a:solidFill>
                  <a:srgbClr val="4B2E83"/>
                </a:solidFill>
                <a:latin typeface="Open Sans"/>
                <a:ea typeface="Open Sans"/>
                <a:cs typeface="Open Sans"/>
                <a:sym typeface="Open Sans"/>
              </a:rPr>
              <a:t>Assumptions:</a:t>
            </a:r>
            <a:endParaRPr i="1" sz="3000">
              <a:solidFill>
                <a:srgbClr val="4B2E83"/>
              </a:solidFill>
              <a:latin typeface="Open Sans"/>
              <a:ea typeface="Open Sans"/>
              <a:cs typeface="Open Sans"/>
              <a:sym typeface="Open Sans"/>
            </a:endParaRPr>
          </a:p>
          <a:p>
            <a:pPr indent="-419100" lvl="0" marL="457200" rtl="0" algn="l">
              <a:lnSpc>
                <a:spcPct val="115000"/>
              </a:lnSpc>
              <a:spcBef>
                <a:spcPts val="1200"/>
              </a:spcBef>
              <a:spcAft>
                <a:spcPts val="0"/>
              </a:spcAft>
              <a:buClr>
                <a:srgbClr val="4B2E83"/>
              </a:buClr>
              <a:buSzPts val="3000"/>
              <a:buFont typeface="Open Sans"/>
              <a:buChar char="●"/>
            </a:pPr>
            <a:r>
              <a:rPr lang="en-US" sz="3000">
                <a:solidFill>
                  <a:srgbClr val="4B2E83"/>
                </a:solidFill>
                <a:latin typeface="Open Sans"/>
                <a:ea typeface="Open Sans"/>
                <a:cs typeface="Open Sans"/>
                <a:sym typeface="Open Sans"/>
              </a:rPr>
              <a:t>k is constant (over some range of values).</a:t>
            </a:r>
            <a:endParaRPr sz="3000">
              <a:solidFill>
                <a:srgbClr val="4B2E83"/>
              </a:solidFill>
              <a:latin typeface="Open Sans"/>
              <a:ea typeface="Open Sans"/>
              <a:cs typeface="Open Sans"/>
              <a:sym typeface="Open Sans"/>
            </a:endParaRPr>
          </a:p>
          <a:p>
            <a:pPr indent="-419100" lvl="0" marL="457200" rtl="0" algn="l">
              <a:lnSpc>
                <a:spcPct val="115000"/>
              </a:lnSpc>
              <a:spcBef>
                <a:spcPts val="0"/>
              </a:spcBef>
              <a:spcAft>
                <a:spcPts val="0"/>
              </a:spcAft>
              <a:buClr>
                <a:srgbClr val="4B2E83"/>
              </a:buClr>
              <a:buSzPts val="3000"/>
              <a:buFont typeface="Open Sans"/>
              <a:buChar char="●"/>
            </a:pPr>
            <a:r>
              <a:rPr lang="en-US" sz="3000">
                <a:solidFill>
                  <a:srgbClr val="4B2E83"/>
                </a:solidFill>
                <a:latin typeface="Open Sans"/>
                <a:ea typeface="Open Sans"/>
                <a:cs typeface="Open Sans"/>
                <a:sym typeface="Open Sans"/>
              </a:rPr>
              <a:t>When ∆y is zero (no extension), the force F is also zero.</a:t>
            </a:r>
            <a:endParaRPr sz="3000">
              <a:solidFill>
                <a:srgbClr val="4B2E83"/>
              </a:solidFill>
              <a:latin typeface="Open Sans"/>
              <a:ea typeface="Open Sans"/>
              <a:cs typeface="Open Sans"/>
              <a:sym typeface="Open Sans"/>
            </a:endParaRPr>
          </a:p>
          <a:p>
            <a:pPr indent="-419100" lvl="0" marL="457200" rtl="0" algn="l">
              <a:lnSpc>
                <a:spcPct val="115000"/>
              </a:lnSpc>
              <a:spcBef>
                <a:spcPts val="0"/>
              </a:spcBef>
              <a:spcAft>
                <a:spcPts val="0"/>
              </a:spcAft>
              <a:buClr>
                <a:srgbClr val="4B2E83"/>
              </a:buClr>
              <a:buSzPts val="3000"/>
              <a:buFont typeface="Open Sans"/>
              <a:buChar char="●"/>
            </a:pPr>
            <a:r>
              <a:rPr lang="en-US" sz="3000">
                <a:solidFill>
                  <a:srgbClr val="4B2E83"/>
                </a:solidFill>
                <a:latin typeface="Open Sans"/>
                <a:ea typeface="Open Sans"/>
                <a:cs typeface="Open Sans"/>
                <a:sym typeface="Open Sans"/>
              </a:rPr>
              <a:t>No time, history, or other dependence in k or the measured values.</a:t>
            </a:r>
            <a:endParaRPr i="1" sz="3000">
              <a:solidFill>
                <a:srgbClr val="4B2E83"/>
              </a:solidFill>
              <a:latin typeface="Open Sans"/>
              <a:ea typeface="Open Sans"/>
              <a:cs typeface="Open Sans"/>
              <a:sym typeface="Ope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CE0C1"/>
        </a:solidFill>
      </p:bgPr>
    </p:bg>
    <p:spTree>
      <p:nvGrpSpPr>
        <p:cNvPr id="161" name="Shape 161"/>
        <p:cNvGrpSpPr/>
        <p:nvPr/>
      </p:nvGrpSpPr>
      <p:grpSpPr>
        <a:xfrm>
          <a:off x="0" y="0"/>
          <a:ext cx="0" cy="0"/>
          <a:chOff x="0" y="0"/>
          <a:chExt cx="0" cy="0"/>
        </a:xfrm>
      </p:grpSpPr>
      <p:pic>
        <p:nvPicPr>
          <p:cNvPr id="162" name="Google Shape;162;p21"/>
          <p:cNvPicPr preferRelativeResize="0"/>
          <p:nvPr/>
        </p:nvPicPr>
        <p:blipFill rotWithShape="1">
          <a:blip r:embed="rId3">
            <a:alphaModFix/>
          </a:blip>
          <a:srcRect b="0" l="0" r="0" t="0"/>
          <a:stretch/>
        </p:blipFill>
        <p:spPr>
          <a:xfrm>
            <a:off x="131175" y="6382881"/>
            <a:ext cx="5842001" cy="330200"/>
          </a:xfrm>
          <a:prstGeom prst="rect">
            <a:avLst/>
          </a:prstGeom>
          <a:noFill/>
          <a:ln>
            <a:noFill/>
          </a:ln>
        </p:spPr>
      </p:pic>
      <p:sp>
        <p:nvSpPr>
          <p:cNvPr id="163" name="Google Shape;163;p21"/>
          <p:cNvSpPr txBox="1"/>
          <p:nvPr/>
        </p:nvSpPr>
        <p:spPr>
          <a:xfrm>
            <a:off x="10637294" y="6382881"/>
            <a:ext cx="1423500" cy="384900"/>
          </a:xfrm>
          <a:prstGeom prst="rect">
            <a:avLst/>
          </a:prstGeom>
          <a:noFill/>
          <a:ln>
            <a:noFill/>
          </a:ln>
        </p:spPr>
        <p:txBody>
          <a:bodyPr anchorCtr="0" anchor="t" bIns="45700" lIns="91425" spcFirstLastPara="1" rIns="91425" wrap="square" tIns="45700">
            <a:spAutoFit/>
          </a:bodyPr>
          <a:lstStyle/>
          <a:p>
            <a:pPr indent="0" lvl="0" marL="0" rtl="0" algn="l">
              <a:spcBef>
                <a:spcPts val="0"/>
              </a:spcBef>
              <a:spcAft>
                <a:spcPts val="0"/>
              </a:spcAft>
              <a:buNone/>
            </a:pPr>
            <a:r>
              <a:rPr lang="en-US" sz="1900">
                <a:solidFill>
                  <a:schemeClr val="dk1"/>
                </a:solidFill>
                <a:latin typeface="Lustria"/>
                <a:ea typeface="Lustria"/>
                <a:cs typeface="Lustria"/>
                <a:sym typeface="Lustria"/>
              </a:rPr>
              <a:t>BPHYS 1xx</a:t>
            </a:r>
            <a:endParaRPr sz="1900">
              <a:solidFill>
                <a:schemeClr val="dk1"/>
              </a:solidFill>
              <a:latin typeface="Lustria"/>
              <a:ea typeface="Lustria"/>
              <a:cs typeface="Lustria"/>
              <a:sym typeface="Lustria"/>
            </a:endParaRPr>
          </a:p>
        </p:txBody>
      </p:sp>
      <p:sp>
        <p:nvSpPr>
          <p:cNvPr id="164" name="Google Shape;164;p21"/>
          <p:cNvSpPr txBox="1"/>
          <p:nvPr/>
        </p:nvSpPr>
        <p:spPr>
          <a:xfrm>
            <a:off x="437425" y="273625"/>
            <a:ext cx="11623500" cy="831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4800">
                <a:solidFill>
                  <a:srgbClr val="582F84"/>
                </a:solidFill>
                <a:latin typeface="Encode Sans ExtraBold"/>
                <a:ea typeface="Encode Sans ExtraBold"/>
                <a:cs typeface="Encode Sans ExtraBold"/>
                <a:sym typeface="Encode Sans ExtraBold"/>
              </a:rPr>
              <a:t>Tips for a successful investigation</a:t>
            </a:r>
            <a:endParaRPr sz="1500"/>
          </a:p>
        </p:txBody>
      </p:sp>
      <p:sp>
        <p:nvSpPr>
          <p:cNvPr id="165" name="Google Shape;165;p21"/>
          <p:cNvSpPr txBox="1"/>
          <p:nvPr/>
        </p:nvSpPr>
        <p:spPr>
          <a:xfrm>
            <a:off x="495300" y="1324100"/>
            <a:ext cx="11417400" cy="4941900"/>
          </a:xfrm>
          <a:prstGeom prst="rect">
            <a:avLst/>
          </a:prstGeom>
          <a:noFill/>
          <a:ln>
            <a:noFill/>
          </a:ln>
        </p:spPr>
        <p:txBody>
          <a:bodyPr anchorCtr="0" anchor="t" bIns="91425" lIns="91425" spcFirstLastPara="1" rIns="91425" wrap="square" tIns="91425">
            <a:spAutoFit/>
          </a:bodyPr>
          <a:lstStyle/>
          <a:p>
            <a:pPr indent="-381000" lvl="0" marL="457200" rtl="0" algn="l">
              <a:lnSpc>
                <a:spcPct val="115000"/>
              </a:lnSpc>
              <a:spcBef>
                <a:spcPts val="1200"/>
              </a:spcBef>
              <a:spcAft>
                <a:spcPts val="0"/>
              </a:spcAft>
              <a:buClr>
                <a:srgbClr val="4B2E83"/>
              </a:buClr>
              <a:buSzPts val="2400"/>
              <a:buFont typeface="Open Sans"/>
              <a:buChar char="●"/>
            </a:pPr>
            <a:r>
              <a:rPr lang="en-US" sz="2400">
                <a:solidFill>
                  <a:srgbClr val="4B2E83"/>
                </a:solidFill>
                <a:latin typeface="Open Sans"/>
                <a:ea typeface="Open Sans"/>
                <a:cs typeface="Open Sans"/>
                <a:sym typeface="Open Sans"/>
              </a:rPr>
              <a:t>You’ll need to decide how to measure the applied force. You might use electronic force probes, the gravitational force from an object with known mass hanging at the end of your spring, or some other method.</a:t>
            </a:r>
            <a:endParaRPr sz="2400">
              <a:solidFill>
                <a:srgbClr val="4B2E83"/>
              </a:solidFill>
              <a:latin typeface="Open Sans"/>
              <a:ea typeface="Open Sans"/>
              <a:cs typeface="Open Sans"/>
              <a:sym typeface="Open Sans"/>
            </a:endParaRPr>
          </a:p>
          <a:p>
            <a:pPr indent="-381000" lvl="0" marL="457200" rtl="0" algn="l">
              <a:lnSpc>
                <a:spcPct val="115000"/>
              </a:lnSpc>
              <a:spcBef>
                <a:spcPts val="1000"/>
              </a:spcBef>
              <a:spcAft>
                <a:spcPts val="0"/>
              </a:spcAft>
              <a:buClr>
                <a:srgbClr val="4B2E83"/>
              </a:buClr>
              <a:buSzPts val="2400"/>
              <a:buFont typeface="Open Sans"/>
              <a:buChar char="●"/>
            </a:pPr>
            <a:r>
              <a:rPr lang="en-US" sz="2400">
                <a:solidFill>
                  <a:srgbClr val="4B2E83"/>
                </a:solidFill>
                <a:latin typeface="Open Sans"/>
                <a:ea typeface="Open Sans"/>
                <a:cs typeface="Open Sans"/>
                <a:sym typeface="Open Sans"/>
              </a:rPr>
              <a:t>You are allowed and even encouraged to scrap your experiment and redesign it based on preliminary observations. </a:t>
            </a:r>
            <a:endParaRPr sz="2400">
              <a:solidFill>
                <a:srgbClr val="4B2E83"/>
              </a:solidFill>
              <a:latin typeface="Open Sans"/>
              <a:ea typeface="Open Sans"/>
              <a:cs typeface="Open Sans"/>
              <a:sym typeface="Open Sans"/>
            </a:endParaRPr>
          </a:p>
          <a:p>
            <a:pPr indent="-381000" lvl="0" marL="457200" rtl="0" algn="l">
              <a:lnSpc>
                <a:spcPct val="115000"/>
              </a:lnSpc>
              <a:spcBef>
                <a:spcPts val="1000"/>
              </a:spcBef>
              <a:spcAft>
                <a:spcPts val="0"/>
              </a:spcAft>
              <a:buClr>
                <a:srgbClr val="4B2E83"/>
              </a:buClr>
              <a:buSzPts val="2400"/>
              <a:buFont typeface="Open Sans"/>
              <a:buChar char="●"/>
            </a:pPr>
            <a:r>
              <a:rPr lang="en-US" sz="2400">
                <a:solidFill>
                  <a:srgbClr val="4B2E83"/>
                </a:solidFill>
                <a:latin typeface="Open Sans"/>
                <a:ea typeface="Open Sans"/>
                <a:cs typeface="Open Sans"/>
                <a:sym typeface="Open Sans"/>
              </a:rPr>
              <a:t>You are welcome (and highly encouraged) to discuss your results with other groups.</a:t>
            </a:r>
            <a:endParaRPr sz="2400">
              <a:solidFill>
                <a:srgbClr val="4B2E83"/>
              </a:solidFill>
              <a:latin typeface="Open Sans"/>
              <a:ea typeface="Open Sans"/>
              <a:cs typeface="Open Sans"/>
              <a:sym typeface="Open Sans"/>
            </a:endParaRPr>
          </a:p>
          <a:p>
            <a:pPr indent="-381000" lvl="0" marL="457200" rtl="0" algn="l">
              <a:lnSpc>
                <a:spcPct val="115000"/>
              </a:lnSpc>
              <a:spcBef>
                <a:spcPts val="1200"/>
              </a:spcBef>
              <a:spcAft>
                <a:spcPts val="0"/>
              </a:spcAft>
              <a:buClr>
                <a:srgbClr val="4B2E83"/>
              </a:buClr>
              <a:buSzPts val="2400"/>
              <a:buFont typeface="Open Sans"/>
              <a:buChar char="●"/>
            </a:pPr>
            <a:r>
              <a:rPr lang="en-US" sz="2400">
                <a:solidFill>
                  <a:srgbClr val="4B2E83"/>
                </a:solidFill>
                <a:latin typeface="Open Sans"/>
                <a:ea typeface="Open Sans"/>
                <a:cs typeface="Open Sans"/>
                <a:sym typeface="Open Sans"/>
              </a:rPr>
              <a:t>Communicate your findings with a </a:t>
            </a:r>
            <a:r>
              <a:rPr b="1" lang="en-US" sz="2400">
                <a:solidFill>
                  <a:srgbClr val="4B2E83"/>
                </a:solidFill>
                <a:latin typeface="Open Sans"/>
                <a:ea typeface="Open Sans"/>
                <a:cs typeface="Open Sans"/>
                <a:sym typeface="Open Sans"/>
              </a:rPr>
              <a:t>graph.</a:t>
            </a:r>
            <a:r>
              <a:rPr lang="en-US" sz="2400">
                <a:solidFill>
                  <a:srgbClr val="4B2E83"/>
                </a:solidFill>
                <a:latin typeface="Open Sans"/>
                <a:ea typeface="Open Sans"/>
                <a:cs typeface="Open Sans"/>
                <a:sym typeface="Open Sans"/>
              </a:rPr>
              <a:t> Use a graph rubric to remind yourself what to include.</a:t>
            </a:r>
            <a:endParaRPr sz="2400">
              <a:solidFill>
                <a:srgbClr val="4B2E83"/>
              </a:solidFill>
              <a:latin typeface="Open Sans"/>
              <a:ea typeface="Open Sans"/>
              <a:cs typeface="Open Sans"/>
              <a:sym typeface="Open Sans"/>
            </a:endParaRPr>
          </a:p>
          <a:p>
            <a:pPr indent="-381000" lvl="0" marL="457200" rtl="0" algn="l">
              <a:lnSpc>
                <a:spcPct val="115000"/>
              </a:lnSpc>
              <a:spcBef>
                <a:spcPts val="1200"/>
              </a:spcBef>
              <a:spcAft>
                <a:spcPts val="1000"/>
              </a:spcAft>
              <a:buClr>
                <a:srgbClr val="4B2E83"/>
              </a:buClr>
              <a:buSzPts val="2400"/>
              <a:buFont typeface="Open Sans"/>
              <a:buChar char="●"/>
            </a:pPr>
            <a:r>
              <a:rPr lang="en-US" sz="2400">
                <a:solidFill>
                  <a:srgbClr val="4B2E83"/>
                </a:solidFill>
                <a:latin typeface="Open Sans"/>
                <a:ea typeface="Open Sans"/>
                <a:cs typeface="Open Sans"/>
                <a:sym typeface="Open Sans"/>
              </a:rPr>
              <a:t>Measure </a:t>
            </a:r>
            <a:r>
              <a:rPr b="1" lang="en-US" sz="2400">
                <a:solidFill>
                  <a:srgbClr val="4B2E83"/>
                </a:solidFill>
                <a:latin typeface="Open Sans"/>
                <a:ea typeface="Open Sans"/>
                <a:cs typeface="Open Sans"/>
                <a:sym typeface="Open Sans"/>
              </a:rPr>
              <a:t>uncertainties</a:t>
            </a:r>
            <a:r>
              <a:rPr lang="en-US" sz="2400">
                <a:solidFill>
                  <a:srgbClr val="4B2E83"/>
                </a:solidFill>
                <a:latin typeface="Open Sans"/>
                <a:ea typeface="Open Sans"/>
                <a:cs typeface="Open Sans"/>
                <a:sym typeface="Open Sans"/>
              </a:rPr>
              <a:t> and indicate them in your graph. </a:t>
            </a:r>
            <a:r>
              <a:rPr lang="en-US" sz="2400" u="sng">
                <a:solidFill>
                  <a:schemeClr val="hlink"/>
                </a:solidFill>
                <a:latin typeface="Open Sans"/>
                <a:ea typeface="Open Sans"/>
                <a:cs typeface="Open Sans"/>
                <a:sym typeface="Open Sans"/>
                <a:hlinkClick r:id="rId4"/>
              </a:rPr>
              <a:t>Desmos template</a:t>
            </a:r>
            <a:r>
              <a:rPr lang="en-US" sz="2400">
                <a:solidFill>
                  <a:srgbClr val="4B2E83"/>
                </a:solidFill>
                <a:latin typeface="Open Sans"/>
                <a:ea typeface="Open Sans"/>
                <a:cs typeface="Open Sans"/>
                <a:sym typeface="Open Sans"/>
              </a:rPr>
              <a:t>!</a:t>
            </a:r>
            <a:endParaRPr sz="2400">
              <a:solidFill>
                <a:srgbClr val="4B2E83"/>
              </a:solidFill>
              <a:latin typeface="Open Sans"/>
              <a:ea typeface="Open Sans"/>
              <a:cs typeface="Open Sans"/>
              <a:sym typeface="Open San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