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6858000" cx="12192000"/>
  <p:notesSz cx="6858000" cy="9144000"/>
  <p:embeddedFontLst>
    <p:embeddedFont>
      <p:font typeface="Encode Sans ExtraBold"/>
      <p:bold r:id="rId20"/>
    </p:embeddedFont>
    <p:embeddedFont>
      <p:font typeface="Lustria"/>
      <p:regular r:id="rId21"/>
    </p:embeddedFont>
    <p:embeddedFont>
      <p:font typeface="Open Sans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04D8879-D4C5-4A4C-BD71-CBDC89319B4A}">
  <a:tblStyle styleId="{504D8879-D4C5-4A4C-BD71-CBDC89319B4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6350">
              <a:solidFill>
                <a:srgbClr val="7F7F7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  <a:tcStyle>
        <a:fill>
          <a:solidFill>
            <a:srgbClr val="F2F2F2"/>
          </a:solidFill>
        </a:fill>
      </a:tcStyle>
    </a:band1H>
    <a:band2H>
      <a:tcTxStyle/>
    </a:band2H>
    <a:band1V>
      <a:tcTxStyle/>
      <a:tcStyle>
        <a:fill>
          <a:solidFill>
            <a:srgbClr val="F2F2F2"/>
          </a:solidFill>
        </a:fill>
      </a:tcStyle>
    </a:band1V>
    <a:band2V>
      <a:tcTxStyle/>
    </a:band2V>
    <a:lastCol>
      <a:tcTxStyle b="on"/>
    </a:lastCol>
    <a:firstCol>
      <a:tcTxStyle b="on"/>
    </a:firstCol>
    <a:lastRow>
      <a:tcTxStyle b="on"/>
      <a:tcStyle>
        <a:tcBdr>
          <a:top>
            <a:ln cap="flat" cmpd="sng" w="6350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a:top>
        </a:tcBdr>
      </a:tcStyle>
    </a:lastRow>
    <a:seCell>
      <a:tcTxStyle/>
    </a:seCell>
    <a:swCell>
      <a:tcTxStyle/>
    </a:swCell>
    <a:firstRow>
      <a:tcTxStyle b="on"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EncodeSansExtraBold-bold.fntdata"/><Relationship Id="rId22" Type="http://schemas.openxmlformats.org/officeDocument/2006/relationships/font" Target="fonts/OpenSans-regular.fntdata"/><Relationship Id="rId21" Type="http://schemas.openxmlformats.org/officeDocument/2006/relationships/font" Target="fonts/Lustria-regular.fntdata"/><Relationship Id="rId24" Type="http://schemas.openxmlformats.org/officeDocument/2006/relationships/font" Target="fonts/OpenSans-italic.fntdata"/><Relationship Id="rId23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OpenSans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1f19e5516a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g11f19e5516a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1d5f6b4c1d5_0_1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1d5f6b4c1d5_0_1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g1d5f6b4c1d5_0_1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1c0ad9e9dff_0_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1c0ad9e9dff_0_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1c0ad9e9dff_0_2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9269f99ff1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g29269f99ff1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g29269f99ff1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1bdd1547dd4_0_9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3" name="Google Shape;283;g1bdd1547dd4_0_9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g1bdd1547dd4_0_9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10b69bb408_0_8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4" name="Google Shape;294;g110b69bb408_0_8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g110b69bb408_0_8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39ae94d504f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g39ae94d504f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g39ae94d504f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9e31ee9489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g39e31ee9489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g39e31ee9489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c0ad9e9dff_0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g1c0ad9e9dff_0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1c0ad9e9dff_0_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c54360acbd_0_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g1c54360acbd_0_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g1c54360acbd_0_1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2808d760b86_0_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3" name="Google Shape;163;g2808d760b86_0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g2808d760b86_0_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808d760b86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2" name="Google Shape;172;g2808d760b86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2808d760b86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808d760b86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9" name="Google Shape;179;g2808d760b86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2808d760b86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1bdd1547dd4_0_5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g1bdd1547dd4_0_5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g1bdd1547dd4_0_5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8" name="Google Shape;18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" name="Google Shape;37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" name="Google Shape;44;p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9.png"/><Relationship Id="rId5" Type="http://schemas.openxmlformats.org/officeDocument/2006/relationships/image" Target="../media/image21.png"/><Relationship Id="rId6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23.png"/><Relationship Id="rId11" Type="http://schemas.openxmlformats.org/officeDocument/2006/relationships/image" Target="../media/image14.png"/><Relationship Id="rId10" Type="http://schemas.openxmlformats.org/officeDocument/2006/relationships/image" Target="../media/image20.png"/><Relationship Id="rId12" Type="http://schemas.openxmlformats.org/officeDocument/2006/relationships/image" Target="../media/image22.png"/><Relationship Id="rId9" Type="http://schemas.openxmlformats.org/officeDocument/2006/relationships/image" Target="../media/image13.png"/><Relationship Id="rId5" Type="http://schemas.openxmlformats.org/officeDocument/2006/relationships/image" Target="../media/image5.png"/><Relationship Id="rId6" Type="http://schemas.openxmlformats.org/officeDocument/2006/relationships/image" Target="../media/image18.png"/><Relationship Id="rId7" Type="http://schemas.openxmlformats.org/officeDocument/2006/relationships/image" Target="../media/image6.png"/><Relationship Id="rId8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11357675" y="2879000"/>
            <a:ext cx="117900" cy="3111900"/>
          </a:xfrm>
          <a:prstGeom prst="rect">
            <a:avLst/>
          </a:prstGeom>
          <a:solidFill>
            <a:schemeClr val="dk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 txBox="1"/>
          <p:nvPr/>
        </p:nvSpPr>
        <p:spPr>
          <a:xfrm>
            <a:off x="1098150" y="488800"/>
            <a:ext cx="100956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 PHYS 117: Physics - Lab 4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11800" y="1525300"/>
            <a:ext cx="8868300" cy="1015800"/>
          </a:xfrm>
          <a:prstGeom prst="rect">
            <a:avLst/>
          </a:prstGeom>
          <a:solidFill>
            <a:srgbClr val="D9D2E9"/>
          </a:solidFill>
          <a:ln cap="flat" cmpd="sng" w="28575">
            <a:solidFill>
              <a:srgbClr val="7030A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(Some) New teams today!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7030A0"/>
                </a:solidFill>
                <a:latin typeface="Open Sans"/>
                <a:ea typeface="Open Sans"/>
                <a:cs typeface="Open Sans"/>
                <a:sym typeface="Open Sans"/>
              </a:rPr>
              <a:t>Start a new lab notes doc</a:t>
            </a:r>
            <a:endParaRPr b="1" sz="3000">
              <a:solidFill>
                <a:srgbClr val="7030A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1" name="Google Shape;91;p13"/>
          <p:cNvSpPr/>
          <p:nvPr/>
        </p:nvSpPr>
        <p:spPr>
          <a:xfrm>
            <a:off x="3086625" y="2775400"/>
            <a:ext cx="1423500" cy="1126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3"/>
          <p:cNvSpPr/>
          <p:nvPr/>
        </p:nvSpPr>
        <p:spPr>
          <a:xfrm>
            <a:off x="3086625" y="4456100"/>
            <a:ext cx="1423500" cy="1126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" name="Google Shape;9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5350" y="5638401"/>
            <a:ext cx="763575" cy="76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3"/>
          <p:cNvSpPr txBox="1"/>
          <p:nvPr/>
        </p:nvSpPr>
        <p:spPr>
          <a:xfrm>
            <a:off x="870050" y="5764450"/>
            <a:ext cx="841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door</a:t>
            </a:r>
            <a:endParaRPr sz="2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5" name="Google Shape;9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90125" y="5638400"/>
            <a:ext cx="1126800" cy="11268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5749825" y="6192500"/>
            <a:ext cx="1515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podium</a:t>
            </a:r>
            <a:endParaRPr sz="2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7" name="Google Shape;97;p13"/>
          <p:cNvSpPr/>
          <p:nvPr/>
        </p:nvSpPr>
        <p:spPr>
          <a:xfrm>
            <a:off x="5213250" y="2775400"/>
            <a:ext cx="1423500" cy="1126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3"/>
          <p:cNvSpPr/>
          <p:nvPr/>
        </p:nvSpPr>
        <p:spPr>
          <a:xfrm>
            <a:off x="5213250" y="4456100"/>
            <a:ext cx="1423500" cy="1126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3"/>
          <p:cNvSpPr/>
          <p:nvPr/>
        </p:nvSpPr>
        <p:spPr>
          <a:xfrm>
            <a:off x="7406775" y="2775400"/>
            <a:ext cx="1423500" cy="1126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3"/>
          <p:cNvSpPr/>
          <p:nvPr/>
        </p:nvSpPr>
        <p:spPr>
          <a:xfrm>
            <a:off x="7406775" y="4456100"/>
            <a:ext cx="1423500" cy="11268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3"/>
          <p:cNvSpPr txBox="1"/>
          <p:nvPr/>
        </p:nvSpPr>
        <p:spPr>
          <a:xfrm>
            <a:off x="7518375" y="4172250"/>
            <a:ext cx="1311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Kendra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Hanan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Yashu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Tavleen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2" name="Google Shape;102;p13"/>
          <p:cNvSpPr txBox="1"/>
          <p:nvPr/>
        </p:nvSpPr>
        <p:spPr>
          <a:xfrm>
            <a:off x="7462575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Anna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Miranda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Evelyn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Sarah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3" name="Google Shape;103;p13"/>
          <p:cNvSpPr txBox="1"/>
          <p:nvPr/>
        </p:nvSpPr>
        <p:spPr>
          <a:xfrm>
            <a:off x="5273250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Halle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Mouna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Mark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Sophie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4" name="Google Shape;104;p13"/>
          <p:cNvSpPr txBox="1"/>
          <p:nvPr/>
        </p:nvSpPr>
        <p:spPr>
          <a:xfrm>
            <a:off x="3040425" y="25076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Zaryab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Lima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Kady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Gurleen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5160300" y="421620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Huma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Jensie</a:t>
            </a:r>
            <a:b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Dennis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Aidan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6" name="Google Shape;106;p13"/>
          <p:cNvSpPr txBox="1"/>
          <p:nvPr/>
        </p:nvSpPr>
        <p:spPr>
          <a:xfrm>
            <a:off x="3040425" y="4178350"/>
            <a:ext cx="15159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Horea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Jamal</a:t>
            </a:r>
            <a:endParaRPr sz="24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Joey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0000"/>
                </a:solidFill>
                <a:highlight>
                  <a:srgbClr val="FFF2CC"/>
                </a:highlight>
                <a:latin typeface="Open Sans"/>
                <a:ea typeface="Open Sans"/>
                <a:cs typeface="Open Sans"/>
                <a:sym typeface="Open Sans"/>
              </a:rPr>
              <a:t>Dane</a:t>
            </a:r>
            <a:endParaRPr sz="2400">
              <a:solidFill>
                <a:srgbClr val="FF0000"/>
              </a:solidFill>
              <a:highlight>
                <a:srgbClr val="FFF2CC"/>
              </a:highlight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7" name="Google Shape;107;p13"/>
          <p:cNvSpPr txBox="1"/>
          <p:nvPr/>
        </p:nvSpPr>
        <p:spPr>
          <a:xfrm>
            <a:off x="3915250" y="3728125"/>
            <a:ext cx="7960200" cy="523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REPLACE WITH SEATING CHART FOR YOUR STUDENTS IF APPLICABLE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13"/>
          <p:cNvSpPr txBox="1"/>
          <p:nvPr/>
        </p:nvSpPr>
        <p:spPr>
          <a:xfrm>
            <a:off x="10208775" y="6049925"/>
            <a:ext cx="1515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windows</a:t>
            </a:r>
            <a:endParaRPr sz="22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2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13" name="Google Shape;213;p22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Predict acceleration</a:t>
            </a:r>
            <a:endParaRPr sz="1500"/>
          </a:p>
        </p:txBody>
      </p:sp>
      <p:pic>
        <p:nvPicPr>
          <p:cNvPr id="214" name="Google Shape;21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47600" y="4744349"/>
            <a:ext cx="1042500" cy="104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5" name="Google Shape;215;p22"/>
          <p:cNvCxnSpPr/>
          <p:nvPr/>
        </p:nvCxnSpPr>
        <p:spPr>
          <a:xfrm rot="10800000">
            <a:off x="1935050" y="3813350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6" name="Google Shape;216;p22"/>
          <p:cNvCxnSpPr/>
          <p:nvPr/>
        </p:nvCxnSpPr>
        <p:spPr>
          <a:xfrm rot="10800000">
            <a:off x="2102325" y="3482775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17" name="Google Shape;217;p22"/>
          <p:cNvCxnSpPr/>
          <p:nvPr/>
        </p:nvCxnSpPr>
        <p:spPr>
          <a:xfrm rot="10800000">
            <a:off x="2254725" y="3635175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18" name="Google Shape;21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 rot="10800000">
            <a:off x="4151275" y="3482775"/>
            <a:ext cx="1042500" cy="104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9" name="Google Shape;219;p22"/>
          <p:cNvCxnSpPr/>
          <p:nvPr/>
        </p:nvCxnSpPr>
        <p:spPr>
          <a:xfrm>
            <a:off x="4538725" y="4619274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0" name="Google Shape;220;p22"/>
          <p:cNvCxnSpPr/>
          <p:nvPr/>
        </p:nvCxnSpPr>
        <p:spPr>
          <a:xfrm>
            <a:off x="4706000" y="4949849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1" name="Google Shape;221;p22"/>
          <p:cNvCxnSpPr/>
          <p:nvPr/>
        </p:nvCxnSpPr>
        <p:spPr>
          <a:xfrm>
            <a:off x="4858400" y="4797449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22" name="Google Shape;222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 rot="10800000">
            <a:off x="9914575" y="3482775"/>
            <a:ext cx="1042500" cy="104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3" name="Google Shape;223;p22"/>
          <p:cNvCxnSpPr/>
          <p:nvPr/>
        </p:nvCxnSpPr>
        <p:spPr>
          <a:xfrm>
            <a:off x="10302025" y="4619274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4" name="Google Shape;224;p22"/>
          <p:cNvCxnSpPr/>
          <p:nvPr/>
        </p:nvCxnSpPr>
        <p:spPr>
          <a:xfrm>
            <a:off x="10469300" y="4949849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25" name="Google Shape;225;p22"/>
          <p:cNvCxnSpPr/>
          <p:nvPr/>
        </p:nvCxnSpPr>
        <p:spPr>
          <a:xfrm>
            <a:off x="10621700" y="4797449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26" name="Google Shape;226;p22"/>
          <p:cNvSpPr txBox="1"/>
          <p:nvPr/>
        </p:nvSpPr>
        <p:spPr>
          <a:xfrm>
            <a:off x="131175" y="2646475"/>
            <a:ext cx="3277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Dropped</a:t>
            </a: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straight down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7" name="Google Shape;227;p22"/>
          <p:cNvSpPr txBox="1"/>
          <p:nvPr/>
        </p:nvSpPr>
        <p:spPr>
          <a:xfrm>
            <a:off x="3408600" y="2646475"/>
            <a:ext cx="2726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Tossed</a:t>
            </a: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straight up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28" name="Google Shape;228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78700" y="4744349"/>
            <a:ext cx="1042500" cy="104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9" name="Google Shape;229;p22"/>
          <p:cNvCxnSpPr/>
          <p:nvPr/>
        </p:nvCxnSpPr>
        <p:spPr>
          <a:xfrm rot="10800000">
            <a:off x="7666150" y="3813350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0" name="Google Shape;230;p22"/>
          <p:cNvCxnSpPr/>
          <p:nvPr/>
        </p:nvCxnSpPr>
        <p:spPr>
          <a:xfrm rot="10800000">
            <a:off x="7833425" y="3482775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31" name="Google Shape;231;p22"/>
          <p:cNvCxnSpPr/>
          <p:nvPr/>
        </p:nvCxnSpPr>
        <p:spPr>
          <a:xfrm rot="10800000">
            <a:off x="7985825" y="3635175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32" name="Google Shape;232;p22"/>
          <p:cNvSpPr txBox="1"/>
          <p:nvPr/>
        </p:nvSpPr>
        <p:spPr>
          <a:xfrm>
            <a:off x="6123300" y="2646475"/>
            <a:ext cx="32775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Dropped</a:t>
            </a: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straight down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3" name="Google Shape;233;p22"/>
          <p:cNvSpPr txBox="1"/>
          <p:nvPr/>
        </p:nvSpPr>
        <p:spPr>
          <a:xfrm>
            <a:off x="9313500" y="2646475"/>
            <a:ext cx="27261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Tossed</a:t>
            </a:r>
            <a:r>
              <a:rPr lang="en-US" sz="22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straight up</a:t>
            </a:r>
            <a:endParaRPr sz="22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4" name="Google Shape;234;p22"/>
          <p:cNvSpPr txBox="1"/>
          <p:nvPr/>
        </p:nvSpPr>
        <p:spPr>
          <a:xfrm>
            <a:off x="504425" y="2172825"/>
            <a:ext cx="5355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i="1" lang="en-US" sz="2400" u="sng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Model 1: Air resistance negligible</a:t>
            </a:r>
            <a:endParaRPr i="1" sz="2400" u="sng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5" name="Google Shape;235;p22"/>
          <p:cNvSpPr txBox="1"/>
          <p:nvPr/>
        </p:nvSpPr>
        <p:spPr>
          <a:xfrm>
            <a:off x="6369676" y="2172825"/>
            <a:ext cx="5650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i="1" lang="en-US" sz="2400" u="sng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Model 2: Air resistance significant</a:t>
            </a:r>
            <a:endParaRPr i="1" sz="2400" u="sng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6" name="Google Shape;236;p22"/>
          <p:cNvSpPr txBox="1"/>
          <p:nvPr/>
        </p:nvSpPr>
        <p:spPr>
          <a:xfrm>
            <a:off x="939075" y="1180825"/>
            <a:ext cx="7939800" cy="9789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For each of these, will the acceleration be the same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on the way up as on the way down?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23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44" name="Google Shape;244;p23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Goal for this and next week</a:t>
            </a:r>
            <a:endParaRPr sz="1500"/>
          </a:p>
        </p:txBody>
      </p:sp>
      <p:sp>
        <p:nvSpPr>
          <p:cNvPr id="245" name="Google Shape;245;p23"/>
          <p:cNvSpPr txBox="1"/>
          <p:nvPr/>
        </p:nvSpPr>
        <p:spPr>
          <a:xfrm>
            <a:off x="561150" y="1157900"/>
            <a:ext cx="11201400" cy="51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Provide the strongest possible evidence to address the question,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For your (ONE) vertically tossed/dropped object, </a:t>
            </a:r>
            <a:b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is air resistance significant?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begin:</a:t>
            </a:r>
            <a:endParaRPr i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Learn how to use the sonic rangers. 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000"/>
              <a:buFont typeface="Open Sans"/>
              <a:buChar char="●"/>
            </a:pPr>
            <a:r>
              <a:rPr lang="en-US" sz="3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Design a pilot experiment to measure the acceleration.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end of this period, you need to have </a:t>
            </a:r>
            <a:r>
              <a:rPr i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an experiment that you know works,</a:t>
            </a: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meaning you need to: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complete and test an experimental design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roughly analyze your initial data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6" name="Google Shape;246;p23"/>
          <p:cNvSpPr txBox="1"/>
          <p:nvPr/>
        </p:nvSpPr>
        <p:spPr>
          <a:xfrm>
            <a:off x="7488625" y="5327900"/>
            <a:ext cx="3756900" cy="861900"/>
          </a:xfrm>
          <a:prstGeom prst="rect">
            <a:avLst/>
          </a:prstGeom>
          <a:noFill/>
          <a:ln cap="flat" cmpd="sng" w="9525">
            <a:solidFill>
              <a:srgbClr val="521B9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i="1"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You’ll have more time </a:t>
            </a:r>
            <a:br>
              <a:rPr i="1"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i="1" lang="en-US" sz="22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to be meticulous next week</a:t>
            </a:r>
            <a:endParaRPr i="1" sz="22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4"/>
          <p:cNvSpPr/>
          <p:nvPr/>
        </p:nvSpPr>
        <p:spPr>
          <a:xfrm>
            <a:off x="2264225" y="2082175"/>
            <a:ext cx="1423500" cy="3390150"/>
          </a:xfrm>
          <a:prstGeom prst="flowChartMerge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4A86E8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24"/>
          <p:cNvSpPr/>
          <p:nvPr/>
        </p:nvSpPr>
        <p:spPr>
          <a:xfrm flipH="1" rot="10800000">
            <a:off x="2795600" y="4876775"/>
            <a:ext cx="338100" cy="502500"/>
          </a:xfrm>
          <a:prstGeom prst="rect">
            <a:avLst/>
          </a:prstGeom>
          <a:gradFill>
            <a:gsLst>
              <a:gs pos="0">
                <a:srgbClr val="ECE0C1"/>
              </a:gs>
              <a:gs pos="44000">
                <a:srgbClr val="ECE0C1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4" name="Google Shape;254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24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256" name="Google Shape;256;p24"/>
          <p:cNvSpPr/>
          <p:nvPr/>
        </p:nvSpPr>
        <p:spPr>
          <a:xfrm>
            <a:off x="1822225" y="5351425"/>
            <a:ext cx="959100" cy="285300"/>
          </a:xfrm>
          <a:prstGeom prst="rect">
            <a:avLst/>
          </a:prstGeom>
          <a:solidFill>
            <a:srgbClr val="274E13"/>
          </a:solidFill>
          <a:ln cap="flat" cmpd="sng" w="9525">
            <a:solidFill>
              <a:srgbClr val="ECE0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24"/>
          <p:cNvSpPr/>
          <p:nvPr/>
        </p:nvSpPr>
        <p:spPr>
          <a:xfrm>
            <a:off x="2800363" y="5360948"/>
            <a:ext cx="341700" cy="145200"/>
          </a:xfrm>
          <a:prstGeom prst="rect">
            <a:avLst/>
          </a:prstGeom>
          <a:solidFill>
            <a:srgbClr val="274E13"/>
          </a:solidFill>
          <a:ln cap="flat" cmpd="sng" w="9525">
            <a:solidFill>
              <a:srgbClr val="274E1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8" name="Google Shape;258;p24"/>
          <p:cNvSpPr/>
          <p:nvPr/>
        </p:nvSpPr>
        <p:spPr>
          <a:xfrm>
            <a:off x="2439636" y="5515206"/>
            <a:ext cx="341700" cy="145200"/>
          </a:xfrm>
          <a:prstGeom prst="rect">
            <a:avLst/>
          </a:prstGeom>
          <a:solidFill>
            <a:srgbClr val="ECE0C1"/>
          </a:solidFill>
          <a:ln cap="flat" cmpd="sng" w="9525">
            <a:solidFill>
              <a:srgbClr val="ECE0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24"/>
          <p:cNvSpPr/>
          <p:nvPr/>
        </p:nvSpPr>
        <p:spPr>
          <a:xfrm>
            <a:off x="3949425" y="4617325"/>
            <a:ext cx="914400" cy="457200"/>
          </a:xfrm>
          <a:prstGeom prst="wedgeRectCallout">
            <a:avLst>
              <a:gd fmla="val -105115" name="adj1"/>
              <a:gd fmla="val 37041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Minimum Range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0" name="Google Shape;260;p24"/>
          <p:cNvSpPr/>
          <p:nvPr/>
        </p:nvSpPr>
        <p:spPr>
          <a:xfrm>
            <a:off x="2762263" y="5481650"/>
            <a:ext cx="47700" cy="52500"/>
          </a:xfrm>
          <a:prstGeom prst="ellipse">
            <a:avLst/>
          </a:prstGeom>
          <a:solidFill>
            <a:srgbClr val="274E1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24"/>
          <p:cNvSpPr/>
          <p:nvPr/>
        </p:nvSpPr>
        <p:spPr>
          <a:xfrm>
            <a:off x="4273800" y="2360775"/>
            <a:ext cx="1143000" cy="457200"/>
          </a:xfrm>
          <a:prstGeom prst="wedgeRectCallout">
            <a:avLst>
              <a:gd fmla="val -97865" name="adj1"/>
              <a:gd fmla="val -73972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Maximum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Range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62" name="Google Shape;262;p24"/>
          <p:cNvCxnSpPr>
            <a:stCxn id="257" idx="0"/>
          </p:cNvCxnSpPr>
          <p:nvPr/>
        </p:nvCxnSpPr>
        <p:spPr>
          <a:xfrm rot="10800000">
            <a:off x="2971213" y="1058948"/>
            <a:ext cx="0" cy="4302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63" name="Google Shape;263;p24"/>
          <p:cNvSpPr/>
          <p:nvPr/>
        </p:nvSpPr>
        <p:spPr>
          <a:xfrm>
            <a:off x="4273800" y="1311138"/>
            <a:ext cx="1660200" cy="684900"/>
          </a:xfrm>
          <a:prstGeom prst="wedgeRectCallout">
            <a:avLst>
              <a:gd fmla="val -129052" name="adj1"/>
              <a:gd fmla="val 15656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You want to measure motion along this axis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4"/>
          <p:cNvSpPr/>
          <p:nvPr/>
        </p:nvSpPr>
        <p:spPr>
          <a:xfrm flipH="1" rot="10800000">
            <a:off x="7674425" y="1018206"/>
            <a:ext cx="1423500" cy="3390150"/>
          </a:xfrm>
          <a:prstGeom prst="flowChartMerge">
            <a:avLst/>
          </a:prstGeom>
          <a:gradFill>
            <a:gsLst>
              <a:gs pos="0">
                <a:srgbClr val="FFFFFF">
                  <a:alpha val="0"/>
                </a:srgbClr>
              </a:gs>
              <a:gs pos="100000">
                <a:srgbClr val="4A86E8"/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4"/>
          <p:cNvSpPr/>
          <p:nvPr/>
        </p:nvSpPr>
        <p:spPr>
          <a:xfrm>
            <a:off x="8205800" y="1111256"/>
            <a:ext cx="338100" cy="502500"/>
          </a:xfrm>
          <a:prstGeom prst="rect">
            <a:avLst/>
          </a:prstGeom>
          <a:gradFill>
            <a:gsLst>
              <a:gs pos="0">
                <a:srgbClr val="ECE0C1"/>
              </a:gs>
              <a:gs pos="44000">
                <a:srgbClr val="ECE0C1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24"/>
          <p:cNvSpPr/>
          <p:nvPr/>
        </p:nvSpPr>
        <p:spPr>
          <a:xfrm flipH="1" rot="10800000">
            <a:off x="7232425" y="853806"/>
            <a:ext cx="959100" cy="285300"/>
          </a:xfrm>
          <a:prstGeom prst="rect">
            <a:avLst/>
          </a:prstGeom>
          <a:solidFill>
            <a:srgbClr val="274E13"/>
          </a:solidFill>
          <a:ln cap="flat" cmpd="sng" w="9525">
            <a:solidFill>
              <a:srgbClr val="ECE0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24"/>
          <p:cNvSpPr/>
          <p:nvPr/>
        </p:nvSpPr>
        <p:spPr>
          <a:xfrm flipH="1" rot="10800000">
            <a:off x="8210563" y="984383"/>
            <a:ext cx="341700" cy="145200"/>
          </a:xfrm>
          <a:prstGeom prst="rect">
            <a:avLst/>
          </a:prstGeom>
          <a:solidFill>
            <a:srgbClr val="274E13"/>
          </a:solidFill>
          <a:ln cap="flat" cmpd="sng" w="9525">
            <a:solidFill>
              <a:srgbClr val="274E1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4"/>
          <p:cNvSpPr/>
          <p:nvPr/>
        </p:nvSpPr>
        <p:spPr>
          <a:xfrm flipH="1" rot="10800000">
            <a:off x="7849836" y="830125"/>
            <a:ext cx="341700" cy="145200"/>
          </a:xfrm>
          <a:prstGeom prst="rect">
            <a:avLst/>
          </a:prstGeom>
          <a:solidFill>
            <a:srgbClr val="ECE0C1"/>
          </a:solidFill>
          <a:ln cap="flat" cmpd="sng" w="9525">
            <a:solidFill>
              <a:srgbClr val="ECE0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24"/>
          <p:cNvSpPr/>
          <p:nvPr/>
        </p:nvSpPr>
        <p:spPr>
          <a:xfrm flipH="1">
            <a:off x="6524025" y="1613756"/>
            <a:ext cx="914400" cy="457200"/>
          </a:xfrm>
          <a:prstGeom prst="wedgeRectCallout">
            <a:avLst>
              <a:gd fmla="val -126225" name="adj1"/>
              <a:gd fmla="val -88524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Minimum Range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24"/>
          <p:cNvSpPr/>
          <p:nvPr/>
        </p:nvSpPr>
        <p:spPr>
          <a:xfrm flipH="1" rot="10800000">
            <a:off x="8172463" y="956381"/>
            <a:ext cx="47700" cy="52500"/>
          </a:xfrm>
          <a:prstGeom prst="ellipse">
            <a:avLst/>
          </a:prstGeom>
          <a:solidFill>
            <a:srgbClr val="274E13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1" name="Google Shape;271;p24"/>
          <p:cNvSpPr/>
          <p:nvPr/>
        </p:nvSpPr>
        <p:spPr>
          <a:xfrm flipH="1">
            <a:off x="6089425" y="3871606"/>
            <a:ext cx="1143000" cy="457200"/>
          </a:xfrm>
          <a:prstGeom prst="wedgeRectCallout">
            <a:avLst>
              <a:gd fmla="val -87078" name="adj1"/>
              <a:gd fmla="val 75770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Maximum</a:t>
            </a:r>
            <a:endParaRPr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Range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2" name="Google Shape;272;p24"/>
          <p:cNvCxnSpPr>
            <a:stCxn id="267" idx="0"/>
          </p:cNvCxnSpPr>
          <p:nvPr/>
        </p:nvCxnSpPr>
        <p:spPr>
          <a:xfrm>
            <a:off x="8381413" y="1129583"/>
            <a:ext cx="0" cy="4302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73" name="Google Shape;273;p24"/>
          <p:cNvSpPr/>
          <p:nvPr/>
        </p:nvSpPr>
        <p:spPr>
          <a:xfrm flipH="1">
            <a:off x="5572225" y="4676056"/>
            <a:ext cx="1660200" cy="684900"/>
          </a:xfrm>
          <a:prstGeom prst="wedgeRectCallout">
            <a:avLst>
              <a:gd fmla="val -120502" name="adj1"/>
              <a:gd fmla="val -52581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You want to measure motion along this axis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24"/>
          <p:cNvSpPr txBox="1"/>
          <p:nvPr/>
        </p:nvSpPr>
        <p:spPr>
          <a:xfrm>
            <a:off x="0" y="294650"/>
            <a:ext cx="12192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Detector Facing Upward               OR               Detector Facing Downward</a:t>
            </a:r>
            <a:endParaRPr b="1" sz="2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5" name="Google Shape;275;p24"/>
          <p:cNvSpPr/>
          <p:nvPr/>
        </p:nvSpPr>
        <p:spPr>
          <a:xfrm flipH="1">
            <a:off x="8543850" y="3287600"/>
            <a:ext cx="750600" cy="2613300"/>
          </a:xfrm>
          <a:prstGeom prst="arc">
            <a:avLst>
              <a:gd fmla="val 16200000" name="adj1"/>
              <a:gd fmla="val 0" name="adj2"/>
            </a:avLst>
          </a:prstGeom>
          <a:noFill/>
          <a:ln cap="flat" cmpd="sng" w="28575">
            <a:solidFill>
              <a:srgbClr val="FF99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24"/>
          <p:cNvSpPr/>
          <p:nvPr/>
        </p:nvSpPr>
        <p:spPr>
          <a:xfrm>
            <a:off x="8750100" y="3040900"/>
            <a:ext cx="338100" cy="338100"/>
          </a:xfrm>
          <a:prstGeom prst="ellipse">
            <a:avLst/>
          </a:prstGeom>
          <a:gradFill>
            <a:gsLst>
              <a:gs pos="0">
                <a:srgbClr val="F48208"/>
              </a:gs>
              <a:gs pos="100000">
                <a:srgbClr val="703E08"/>
              </a:gs>
            </a:gsLst>
            <a:path path="circle">
              <a:fillToRect b="100%" l="100%" r="0%" t="0%"/>
            </a:path>
            <a:tileRect b="0%" l="0%" r="-100%" t="-100%"/>
          </a:gra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4"/>
          <p:cNvSpPr/>
          <p:nvPr/>
        </p:nvSpPr>
        <p:spPr>
          <a:xfrm>
            <a:off x="9463475" y="1900588"/>
            <a:ext cx="1660200" cy="684900"/>
          </a:xfrm>
          <a:prstGeom prst="wedgeRectCallout">
            <a:avLst>
              <a:gd fmla="val -62194" name="adj1"/>
              <a:gd fmla="val 115088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A ball leaving the cone can’t be detected.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8" name="Google Shape;278;p24"/>
          <p:cNvSpPr/>
          <p:nvPr/>
        </p:nvSpPr>
        <p:spPr>
          <a:xfrm>
            <a:off x="166175" y="1196588"/>
            <a:ext cx="1660200" cy="684900"/>
          </a:xfrm>
          <a:prstGeom prst="wedgeRectCallout">
            <a:avLst>
              <a:gd fmla="val 53435" name="adj1"/>
              <a:gd fmla="val 134894" name="adj2"/>
            </a:avLst>
          </a:prstGeom>
          <a:noFill/>
          <a:ln cap="flat" cmpd="sng" w="9525">
            <a:solidFill>
              <a:srgbClr val="4B2E8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Obstacles inside the cone limit the detectable zone.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79" name="Google Shape;279;p24"/>
          <p:cNvCxnSpPr/>
          <p:nvPr/>
        </p:nvCxnSpPr>
        <p:spPr>
          <a:xfrm>
            <a:off x="1748738" y="2903173"/>
            <a:ext cx="1494300" cy="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dash"/>
            <a:round/>
            <a:headEnd len="med" w="med" type="none"/>
            <a:tailEnd len="med" w="med" type="none"/>
          </a:ln>
        </p:spPr>
      </p:cxnSp>
      <p:sp>
        <p:nvSpPr>
          <p:cNvPr id="280" name="Google Shape;280;p24"/>
          <p:cNvSpPr/>
          <p:nvPr/>
        </p:nvSpPr>
        <p:spPr>
          <a:xfrm>
            <a:off x="980700" y="2585500"/>
            <a:ext cx="1593600" cy="330300"/>
          </a:xfrm>
          <a:prstGeom prst="cube">
            <a:avLst>
              <a:gd fmla="val 25000" name="adj"/>
            </a:avLst>
          </a:prstGeom>
          <a:solidFill>
            <a:srgbClr val="783F04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25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288" name="Google Shape;288;p25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Lab notebook grading</a:t>
            </a:r>
            <a:endParaRPr sz="1500"/>
          </a:p>
        </p:txBody>
      </p:sp>
      <p:pic>
        <p:nvPicPr>
          <p:cNvPr id="289" name="Google Shape;289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84000" y="186325"/>
            <a:ext cx="2215500" cy="22155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0" name="Google Shape;290;p25"/>
          <p:cNvGraphicFramePr/>
          <p:nvPr/>
        </p:nvGraphicFramePr>
        <p:xfrm>
          <a:off x="390425" y="1976250"/>
          <a:ext cx="3000000" cy="3000000"/>
        </p:xfrm>
        <a:graphic>
          <a:graphicData uri="http://schemas.openxmlformats.org/drawingml/2006/table">
            <a:tbl>
              <a:tblPr bandRow="1" firstCol="1">
                <a:noFill/>
                <a:tableStyleId>{504D8879-D4C5-4A4C-BD71-CBDC89319B4A}</a:tableStyleId>
              </a:tblPr>
              <a:tblGrid>
                <a:gridCol w="2541075"/>
                <a:gridCol w="8392925"/>
              </a:tblGrid>
              <a:tr h="1010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Predictions are made and justified with reference to known physics concepts.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solidFill>
                      <a:srgbClr val="D0E0E3"/>
                    </a:solidFill>
                  </a:tcPr>
                </a:tc>
              </a:tr>
              <a:tr h="12294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Data collection &amp; uncertainty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Ample data is collected. Decisions 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about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data collection are clear and justified. Reasonable means for reducing uncertainty are described and 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carried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out, with improvements justified on the basis of data.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9D2E9"/>
                    </a:solidFill>
                  </a:tcPr>
                </a:tc>
              </a:tr>
              <a:tr h="811025">
                <a:tc>
                  <a:txBody>
                    <a:bodyPr/>
                    <a:lstStyle/>
                    <a:p>
                      <a:pPr indent="0" lvl="0" marL="0" rtl="0" algn="just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Integrity </a:t>
                      </a: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(1 pt)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Several practical, actionable, and creative strategies for mitigating bias 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during</a:t>
                      </a: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 experiments are described and carried out.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L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6350">
                      <a:solidFill>
                        <a:srgbClr val="BFBFB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0E0E3"/>
                    </a:solidFill>
                  </a:tcPr>
                </a:tc>
              </a:tr>
              <a:tr h="12194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Comparison </a:t>
                      </a:r>
                      <a:br>
                        <a:rPr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</a:br>
                      <a:r>
                        <a:rPr b="0" lang="en-US" sz="24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(2 pts)</a:t>
                      </a:r>
                      <a:endParaRPr b="0" sz="24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9D2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>
                          <a:solidFill>
                            <a:srgbClr val="521B93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Pairs of measurements are compared using appropriate uncertainty and statistics. Data and comparisons are interpreted using appropriate argumentation practices.</a:t>
                      </a:r>
                      <a:endParaRPr sz="2000">
                        <a:solidFill>
                          <a:srgbClr val="521B93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0" marB="0" marR="68575" marL="68575" anchor="ctr">
                    <a:lnT cap="flat" cmpd="sng" w="6350">
                      <a:solidFill>
                        <a:srgbClr val="7F7F7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solidFill>
                      <a:srgbClr val="D9D2E9"/>
                    </a:solidFill>
                  </a:tcPr>
                </a:tc>
              </a:tr>
            </a:tbl>
          </a:graphicData>
        </a:graphic>
      </p:graphicFrame>
      <p:sp>
        <p:nvSpPr>
          <p:cNvPr id="291" name="Google Shape;291;p25"/>
          <p:cNvSpPr txBox="1"/>
          <p:nvPr/>
        </p:nvSpPr>
        <p:spPr>
          <a:xfrm>
            <a:off x="575175" y="1263375"/>
            <a:ext cx="8228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Note this week’s rubric:</a:t>
            </a:r>
            <a:endParaRPr b="1" sz="2400">
              <a:solidFill>
                <a:srgbClr val="CC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26"/>
          <p:cNvSpPr/>
          <p:nvPr/>
        </p:nvSpPr>
        <p:spPr>
          <a:xfrm>
            <a:off x="437425" y="1473750"/>
            <a:ext cx="11469900" cy="20571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8" name="Google Shape;29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26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</a:t>
            </a: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1xx</a:t>
            </a:r>
            <a:endParaRPr/>
          </a:p>
        </p:txBody>
      </p:sp>
      <p:sp>
        <p:nvSpPr>
          <p:cNvPr id="300" name="Google Shape;300;p26"/>
          <p:cNvSpPr txBox="1"/>
          <p:nvPr/>
        </p:nvSpPr>
        <p:spPr>
          <a:xfrm>
            <a:off x="437437" y="273631"/>
            <a:ext cx="103140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Before you go</a:t>
            </a:r>
            <a:endParaRPr/>
          </a:p>
        </p:txBody>
      </p:sp>
      <p:sp>
        <p:nvSpPr>
          <p:cNvPr id="301" name="Google Shape;301;p26"/>
          <p:cNvSpPr txBox="1"/>
          <p:nvPr/>
        </p:nvSpPr>
        <p:spPr>
          <a:xfrm>
            <a:off x="629825" y="1826225"/>
            <a:ext cx="10989300" cy="13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2921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Clean up your area and submit Lab Notes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By the deadline:</a:t>
            </a:r>
            <a:r>
              <a:rPr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 Lab Homework</a:t>
            </a:r>
            <a:endParaRPr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4"/>
          <p:cNvSpPr/>
          <p:nvPr/>
        </p:nvSpPr>
        <p:spPr>
          <a:xfrm>
            <a:off x="469175" y="1139225"/>
            <a:ext cx="10507500" cy="49689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122</a:t>
            </a:r>
            <a:endParaRPr/>
          </a:p>
        </p:txBody>
      </p:sp>
      <p:sp>
        <p:nvSpPr>
          <p:cNvPr id="116" name="Google Shape;116;p14"/>
          <p:cNvSpPr txBox="1"/>
          <p:nvPr/>
        </p:nvSpPr>
        <p:spPr>
          <a:xfrm>
            <a:off x="437437" y="273631"/>
            <a:ext cx="82623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Meet your team</a:t>
            </a:r>
            <a:endParaRPr/>
          </a:p>
        </p:txBody>
      </p:sp>
      <p:pic>
        <p:nvPicPr>
          <p:cNvPr id="117" name="Google Shape;11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14"/>
          <p:cNvSpPr/>
          <p:nvPr/>
        </p:nvSpPr>
        <p:spPr>
          <a:xfrm>
            <a:off x="622250" y="1286875"/>
            <a:ext cx="7728900" cy="445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2750" lvl="0" marL="4572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9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Learn everyone’s </a:t>
            </a: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names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1" marL="9144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lphaLcPeriod"/>
            </a:pP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include pronunciation &amp; pronouns if you wish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1" marL="9144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lphaLcPeriod"/>
            </a:pP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write names on your whiteboard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582F84"/>
              </a:buClr>
              <a:buSzPts val="24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Everyone please share: </a:t>
            </a:r>
            <a:b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Your favorite scent.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r>
              <a:rPr lang="en-US" sz="24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NO REPEATS.</a:t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2750" lvl="0" marL="457200" rtl="0" algn="l">
              <a:spcBef>
                <a:spcPts val="1000"/>
              </a:spcBef>
              <a:spcAft>
                <a:spcPts val="1000"/>
              </a:spcAft>
              <a:buClr>
                <a:srgbClr val="582F84"/>
              </a:buClr>
              <a:buSzPts val="2900"/>
              <a:buFont typeface="Open Sans"/>
              <a:buAutoNum type="arabicPeriod"/>
            </a:pP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Create a </a:t>
            </a:r>
            <a:r>
              <a:rPr b="1"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team name</a:t>
            </a: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 for yourselves </a:t>
            </a:r>
            <a:b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900">
                <a:solidFill>
                  <a:srgbClr val="582F84"/>
                </a:solidFill>
                <a:latin typeface="Open Sans"/>
                <a:ea typeface="Open Sans"/>
                <a:cs typeface="Open Sans"/>
                <a:sym typeface="Open Sans"/>
              </a:rPr>
              <a:t>and write it on your whiteboard.</a:t>
            </a:r>
            <a:endParaRPr sz="2900">
              <a:solidFill>
                <a:srgbClr val="582F84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19" name="Google Shape;11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34675" y="1325939"/>
            <a:ext cx="2309560" cy="1578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800000" y="4376037"/>
            <a:ext cx="1629474" cy="1629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05200" y="3063200"/>
            <a:ext cx="1629474" cy="1629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5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28" name="Google Shape;128;p15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Pendulum results</a:t>
            </a:r>
            <a:endParaRPr b="1" sz="4800">
              <a:solidFill>
                <a:srgbClr val="582F84"/>
              </a:solidFill>
              <a:latin typeface="Encode Sans ExtraBold"/>
              <a:ea typeface="Encode Sans ExtraBold"/>
              <a:cs typeface="Encode Sans ExtraBold"/>
              <a:sym typeface="Encode Sans ExtraBold"/>
            </a:endParaRPr>
          </a:p>
        </p:txBody>
      </p:sp>
      <p:pic>
        <p:nvPicPr>
          <p:cNvPr id="129" name="Google Shape;12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718400" y="1039350"/>
            <a:ext cx="2195774" cy="1513802"/>
          </a:xfrm>
          <a:prstGeom prst="rect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1" name="Google Shape;13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175" y="3311923"/>
            <a:ext cx="1042225" cy="232055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5"/>
          <p:cNvSpPr txBox="1"/>
          <p:nvPr/>
        </p:nvSpPr>
        <p:spPr>
          <a:xfrm>
            <a:off x="826200" y="1169325"/>
            <a:ext cx="4603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Teams who said SAME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3" name="Google Shape;133;p15"/>
          <p:cNvSpPr txBox="1"/>
          <p:nvPr/>
        </p:nvSpPr>
        <p:spPr>
          <a:xfrm>
            <a:off x="7310975" y="273625"/>
            <a:ext cx="46032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FF0000"/>
                </a:solidFill>
                <a:latin typeface="Open Sans"/>
                <a:ea typeface="Open Sans"/>
                <a:cs typeface="Open Sans"/>
                <a:sym typeface="Open Sans"/>
              </a:rPr>
              <a:t>Teams who said DIFFERENT</a:t>
            </a:r>
            <a:endParaRPr sz="2600">
              <a:solidFill>
                <a:srgbClr val="FF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34" name="Google Shape;134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310975" y="1104627"/>
            <a:ext cx="2195774" cy="2667600"/>
          </a:xfrm>
          <a:prstGeom prst="rect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5" name="Google Shape;135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22703" y="1819025"/>
            <a:ext cx="977500" cy="3704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17565" y="3241087"/>
            <a:ext cx="1196954" cy="2980974"/>
          </a:xfrm>
          <a:prstGeom prst="rect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7" name="Google Shape;137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8121894" y="4018217"/>
            <a:ext cx="977500" cy="2699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348093" y="4839687"/>
            <a:ext cx="2639100" cy="1313100"/>
          </a:xfrm>
          <a:prstGeom prst="rect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39" name="Google Shape;139;p1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9738094" y="2733875"/>
            <a:ext cx="2156394" cy="1875736"/>
          </a:xfrm>
          <a:prstGeom prst="rect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40" name="Google Shape;140;p1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958123" y="1867081"/>
            <a:ext cx="2156401" cy="1261231"/>
          </a:xfrm>
          <a:prstGeom prst="rect">
            <a:avLst/>
          </a:prstGeom>
          <a:noFill/>
          <a:ln cap="flat" cmpd="sng" w="38100">
            <a:solidFill>
              <a:srgbClr val="FFFF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1" name="Google Shape;141;p15"/>
          <p:cNvSpPr txBox="1"/>
          <p:nvPr/>
        </p:nvSpPr>
        <p:spPr>
          <a:xfrm>
            <a:off x="4588900" y="790075"/>
            <a:ext cx="6525600" cy="6156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REPLACE WITH YOUR STUDENTS’ FINDINGS</a:t>
            </a:r>
            <a:endParaRPr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1C1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6"/>
          <p:cNvSpPr txBox="1"/>
          <p:nvPr/>
        </p:nvSpPr>
        <p:spPr>
          <a:xfrm>
            <a:off x="10637294" y="6382881"/>
            <a:ext cx="1423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 PHYS 1</a:t>
            </a:r>
            <a:r>
              <a:rPr lang="en-US" sz="18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xx</a:t>
            </a:r>
            <a:endParaRPr sz="18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48" name="Google Shape;148;p16"/>
          <p:cNvSpPr txBox="1"/>
          <p:nvPr/>
        </p:nvSpPr>
        <p:spPr>
          <a:xfrm>
            <a:off x="437437" y="273631"/>
            <a:ext cx="7327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Today’s activities</a:t>
            </a:r>
            <a:endParaRPr/>
          </a:p>
        </p:txBody>
      </p:sp>
      <p:sp>
        <p:nvSpPr>
          <p:cNvPr id="149" name="Google Shape;149;p16"/>
          <p:cNvSpPr txBox="1"/>
          <p:nvPr/>
        </p:nvSpPr>
        <p:spPr>
          <a:xfrm>
            <a:off x="622475" y="1505425"/>
            <a:ext cx="11438400" cy="26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Noto Sans Symbol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Scientific integrity</a:t>
            </a:r>
            <a:endParaRPr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5080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3600"/>
              <a:buFont typeface="Open Sans"/>
              <a:buAutoNum type="arabicPeriod"/>
            </a:pPr>
            <a:r>
              <a:rPr b="1" lang="en-US" sz="36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Testing a model (a 2-week investigation)</a:t>
            </a:r>
            <a:endParaRPr b="1" sz="36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572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E7CC3"/>
              </a:buClr>
              <a:buSzPts val="36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This week</a:t>
            </a: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: Design and do initial experiment(s)</a:t>
            </a:r>
            <a:endParaRPr b="1" sz="3000">
              <a:solidFill>
                <a:srgbClr val="8E7CC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4191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8E7CC3"/>
              </a:buClr>
              <a:buSzPts val="3000"/>
              <a:buFont typeface="Open Sans"/>
              <a:buChar char="○"/>
            </a:pPr>
            <a:r>
              <a:rPr b="1" lang="en-US" sz="3000">
                <a:solidFill>
                  <a:srgbClr val="8E7CC3"/>
                </a:solidFill>
                <a:latin typeface="Open Sans"/>
                <a:ea typeface="Open Sans"/>
                <a:cs typeface="Open Sans"/>
                <a:sym typeface="Open Sans"/>
              </a:rPr>
              <a:t>Next week: Improve experiment and interpret</a:t>
            </a:r>
            <a:endParaRPr b="1" sz="30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50" name="Google Shape;15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7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58" name="Google Shape;158;p17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Responses to unexpected data</a:t>
            </a:r>
            <a:endParaRPr sz="1500"/>
          </a:p>
        </p:txBody>
      </p:sp>
      <p:sp>
        <p:nvSpPr>
          <p:cNvPr id="159" name="Google Shape;159;p17"/>
          <p:cNvSpPr txBox="1"/>
          <p:nvPr/>
        </p:nvSpPr>
        <p:spPr>
          <a:xfrm>
            <a:off x="558075" y="1104625"/>
            <a:ext cx="9208500" cy="52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Five lab students notice that most of their measured values are larger than they expected.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Merriweather Sans"/>
              <a:buChar char="&gt;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Anh decides to collect extra data points and only record the results that are close to the expected value.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Merriweather Sans"/>
              <a:buChar char="&gt;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Benito decides to record all data points and look for what other factors might be influencing the results.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Merriweather Sans"/>
              <a:buChar char="&gt;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Cleo decides to write down the data and call it human error.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Merriweather Sans"/>
              <a:buChar char="&gt;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Dakota decides to truncate (round down) all data points to make them closer to the expected value.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4B2E83"/>
              </a:buClr>
              <a:buSzPts val="2400"/>
              <a:buFont typeface="Merriweather Sans"/>
              <a:buChar char="&gt;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Evrim decides to check equipment, verify the measuring process, revise their procedure, and write down any adjustments, then restart data collection.</a:t>
            </a:r>
            <a:endParaRPr i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0" name="Google Shape;160;p17"/>
          <p:cNvSpPr txBox="1"/>
          <p:nvPr/>
        </p:nvSpPr>
        <p:spPr>
          <a:xfrm>
            <a:off x="9970400" y="2302350"/>
            <a:ext cx="2090400" cy="22533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Which of these show good scientific practice?</a:t>
            </a:r>
            <a:endParaRPr b="1"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18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68" name="Google Shape;168;p18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 concerns</a:t>
            </a:r>
            <a:endParaRPr sz="1500"/>
          </a:p>
        </p:txBody>
      </p:sp>
      <p:sp>
        <p:nvSpPr>
          <p:cNvPr id="169" name="Google Shape;169;p18"/>
          <p:cNvSpPr txBox="1"/>
          <p:nvPr/>
        </p:nvSpPr>
        <p:spPr>
          <a:xfrm>
            <a:off x="558075" y="1257025"/>
            <a:ext cx="10957800" cy="97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What were some of the scientific integrity concerns that have arisen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for you or your classmates in this or other courses?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9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Scientific integrity</a:t>
            </a:r>
            <a:endParaRPr sz="1500"/>
          </a:p>
        </p:txBody>
      </p:sp>
      <p:sp>
        <p:nvSpPr>
          <p:cNvPr id="176" name="Google Shape;176;p19"/>
          <p:cNvSpPr txBox="1"/>
          <p:nvPr/>
        </p:nvSpPr>
        <p:spPr>
          <a:xfrm>
            <a:off x="558075" y="1257025"/>
            <a:ext cx="10957800" cy="53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Absolutely essential to the advancement of science.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data.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</a:t>
            </a:r>
            <a:r>
              <a:rPr lang="en-US" sz="2400" u="sng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all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the data collected in the same procedure, even if it doesn’t seem to match what you expected. If you think measured values are incorrect, identify what caused the problem.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methods.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Report your procedures clearly. If something interfered with your getting “good data,” record what happened and collect new data, not hiding the other data. </a:t>
            </a:r>
            <a:endParaRPr b="1"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sources. 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If you get ideas from another group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(a great thing to do!), credit them by name. 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b="1"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Be honest about your interpretations.</a:t>
            </a: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Beware of bias toward confirming your predictions. Don’t claim more than the data supports.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0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84" name="Google Shape;184;p20"/>
          <p:cNvSpPr txBox="1"/>
          <p:nvPr/>
        </p:nvSpPr>
        <p:spPr>
          <a:xfrm>
            <a:off x="437426" y="273625"/>
            <a:ext cx="9460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Holding ourselves accountable</a:t>
            </a:r>
            <a:endParaRPr sz="1500"/>
          </a:p>
        </p:txBody>
      </p:sp>
      <p:sp>
        <p:nvSpPr>
          <p:cNvPr id="185" name="Google Shape;185;p20"/>
          <p:cNvSpPr txBox="1"/>
          <p:nvPr/>
        </p:nvSpPr>
        <p:spPr>
          <a:xfrm>
            <a:off x="558075" y="1257025"/>
            <a:ext cx="10957800" cy="420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We are all tempted to slip! (Because it’s easier, because we’re not confident about our experiment, because we think it doesn’t really matter, because we think we’ll be graded on correctness…)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How can we hold ourselves accountable?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Purposely keep an open mind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Think critically: what might have made X happen?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Seek disconfirmatory evidence - extend range, try a different method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Talk to another group to see what they’re doing and what they’re getting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B2E83"/>
              </a:buClr>
              <a:buSzPts val="2400"/>
              <a:buFont typeface="Open Sans"/>
              <a:buChar char="●"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Reduce uncertainty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CE0C1"/>
        </a:solidFill>
      </p:bgPr>
    </p:bg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175" y="6382881"/>
            <a:ext cx="5842001" cy="330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1"/>
          <p:cNvSpPr txBox="1"/>
          <p:nvPr/>
        </p:nvSpPr>
        <p:spPr>
          <a:xfrm>
            <a:off x="10637294" y="6382881"/>
            <a:ext cx="14235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  <a:latin typeface="Lustria"/>
                <a:ea typeface="Lustria"/>
                <a:cs typeface="Lustria"/>
                <a:sym typeface="Lustria"/>
              </a:rPr>
              <a:t>BPHYS 1xx</a:t>
            </a:r>
            <a:endParaRPr sz="1900">
              <a:solidFill>
                <a:schemeClr val="dk1"/>
              </a:solidFill>
              <a:latin typeface="Lustria"/>
              <a:ea typeface="Lustria"/>
              <a:cs typeface="Lustria"/>
              <a:sym typeface="Lustria"/>
            </a:endParaRPr>
          </a:p>
        </p:txBody>
      </p:sp>
      <p:sp>
        <p:nvSpPr>
          <p:cNvPr id="193" name="Google Shape;193;p21"/>
          <p:cNvSpPr txBox="1"/>
          <p:nvPr/>
        </p:nvSpPr>
        <p:spPr>
          <a:xfrm>
            <a:off x="437425" y="273625"/>
            <a:ext cx="116235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rgbClr val="582F84"/>
                </a:solidFill>
                <a:latin typeface="Encode Sans ExtraBold"/>
                <a:ea typeface="Encode Sans ExtraBold"/>
                <a:cs typeface="Encode Sans ExtraBold"/>
                <a:sym typeface="Encode Sans ExtraBold"/>
              </a:rPr>
              <a:t>Acceleration for a vertical toss</a:t>
            </a:r>
            <a:endParaRPr sz="1500"/>
          </a:p>
        </p:txBody>
      </p:sp>
      <p:sp>
        <p:nvSpPr>
          <p:cNvPr id="194" name="Google Shape;194;p21"/>
          <p:cNvSpPr txBox="1"/>
          <p:nvPr/>
        </p:nvSpPr>
        <p:spPr>
          <a:xfrm>
            <a:off x="939075" y="1180825"/>
            <a:ext cx="7939800" cy="978900"/>
          </a:xfrm>
          <a:prstGeom prst="rect">
            <a:avLst/>
          </a:prstGeom>
          <a:solidFill>
            <a:srgbClr val="D9D2E9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For each of these, will the acceleration be the same </a:t>
            </a:r>
            <a:b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-US" sz="24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on the way up as on the way down?</a:t>
            </a:r>
            <a:endParaRPr sz="24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195" name="Google Shape;19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9600" y="5049149"/>
            <a:ext cx="1042500" cy="104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6" name="Google Shape;196;p21"/>
          <p:cNvCxnSpPr/>
          <p:nvPr/>
        </p:nvCxnSpPr>
        <p:spPr>
          <a:xfrm rot="10800000">
            <a:off x="2697050" y="4118150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7" name="Google Shape;197;p21"/>
          <p:cNvCxnSpPr/>
          <p:nvPr/>
        </p:nvCxnSpPr>
        <p:spPr>
          <a:xfrm rot="10800000">
            <a:off x="2864325" y="3787575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98" name="Google Shape;198;p21"/>
          <p:cNvCxnSpPr/>
          <p:nvPr/>
        </p:nvCxnSpPr>
        <p:spPr>
          <a:xfrm rot="10800000">
            <a:off x="3016725" y="3939975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99" name="Google Shape;19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flipH="1" rot="10800000">
            <a:off x="5370475" y="3787575"/>
            <a:ext cx="1042500" cy="1042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0" name="Google Shape;200;p21"/>
          <p:cNvCxnSpPr/>
          <p:nvPr/>
        </p:nvCxnSpPr>
        <p:spPr>
          <a:xfrm>
            <a:off x="5757925" y="4924074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1" name="Google Shape;201;p21"/>
          <p:cNvCxnSpPr/>
          <p:nvPr/>
        </p:nvCxnSpPr>
        <p:spPr>
          <a:xfrm>
            <a:off x="5925200" y="5254649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02" name="Google Shape;202;p21"/>
          <p:cNvCxnSpPr/>
          <p:nvPr/>
        </p:nvCxnSpPr>
        <p:spPr>
          <a:xfrm>
            <a:off x="6077600" y="5102249"/>
            <a:ext cx="0" cy="837000"/>
          </a:xfrm>
          <a:prstGeom prst="straightConnector1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03" name="Google Shape;203;p21"/>
          <p:cNvSpPr txBox="1"/>
          <p:nvPr/>
        </p:nvSpPr>
        <p:spPr>
          <a:xfrm>
            <a:off x="958350" y="2341675"/>
            <a:ext cx="3669300" cy="11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Dropped</a:t>
            </a: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straight down</a:t>
            </a:r>
            <a:endParaRPr b="1"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4" name="Google Shape;204;p21"/>
          <p:cNvSpPr txBox="1"/>
          <p:nvPr/>
        </p:nvSpPr>
        <p:spPr>
          <a:xfrm>
            <a:off x="4627800" y="2341675"/>
            <a:ext cx="3088200" cy="11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480"/>
              </a:spcBef>
              <a:spcAft>
                <a:spcPts val="1000"/>
              </a:spcAft>
              <a:buNone/>
            </a:pP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Tossed</a:t>
            </a:r>
            <a:r>
              <a:rPr b="1" lang="en-US" sz="3000">
                <a:solidFill>
                  <a:srgbClr val="4B2E83"/>
                </a:solidFill>
                <a:latin typeface="Open Sans"/>
                <a:ea typeface="Open Sans"/>
                <a:cs typeface="Open Sans"/>
                <a:sym typeface="Open Sans"/>
              </a:rPr>
              <a:t> straight up</a:t>
            </a:r>
            <a:endParaRPr b="1" sz="3000">
              <a:solidFill>
                <a:srgbClr val="4B2E8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5" name="Google Shape;205;p21"/>
          <p:cNvSpPr txBox="1"/>
          <p:nvPr/>
        </p:nvSpPr>
        <p:spPr>
          <a:xfrm>
            <a:off x="8110800" y="2803350"/>
            <a:ext cx="3437100" cy="2657700"/>
          </a:xfrm>
          <a:prstGeom prst="rect">
            <a:avLst/>
          </a:prstGeom>
          <a:noFill/>
          <a:ln cap="flat" cmpd="sng" w="9525">
            <a:solidFill>
              <a:srgbClr val="521B9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Discuss answers with your team: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If air resistance is negligible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381000" lvl="0" marL="457200" rtl="0" algn="l">
              <a:spcBef>
                <a:spcPts val="1000"/>
              </a:spcBef>
              <a:spcAft>
                <a:spcPts val="1000"/>
              </a:spcAft>
              <a:buClr>
                <a:srgbClr val="521B93"/>
              </a:buClr>
              <a:buSzPts val="2400"/>
              <a:buFont typeface="Open Sans"/>
              <a:buAutoNum type="arabicPeriod"/>
            </a:pPr>
            <a:r>
              <a:rPr lang="en-US" sz="2400">
                <a:solidFill>
                  <a:srgbClr val="521B93"/>
                </a:solidFill>
                <a:latin typeface="Open Sans"/>
                <a:ea typeface="Open Sans"/>
                <a:cs typeface="Open Sans"/>
                <a:sym typeface="Open Sans"/>
              </a:rPr>
              <a:t>If air resistance is significant</a:t>
            </a:r>
            <a:endParaRPr sz="2400">
              <a:solidFill>
                <a:srgbClr val="521B9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