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Encode Sans ExtraBold"/>
      <p:bold r:id="rId14"/>
    </p:embeddedFont>
    <p:embeddedFont>
      <p:font typeface="Lustria"/>
      <p:regular r:id="rId15"/>
    </p:embeddedFont>
    <p:embeddedFont>
      <p:font typeface="Open Sans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B5864A0D-D063-43FA-89B8-A7552770351B}">
  <a:tblStyle styleId="{B5864A0D-D063-43FA-89B8-A755277035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E5900B98-1F33-45BB-A821-7E2163001B49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Lustria-regular.fntdata"/><Relationship Id="rId14" Type="http://schemas.openxmlformats.org/officeDocument/2006/relationships/font" Target="fonts/EncodeSansExtraBold-bold.fntdata"/><Relationship Id="rId17" Type="http://schemas.openxmlformats.org/officeDocument/2006/relationships/font" Target="fonts/OpenSans-bold.fntdata"/><Relationship Id="rId16" Type="http://schemas.openxmlformats.org/officeDocument/2006/relationships/font" Target="fonts/OpenSans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OpenSans-boldItalic.fntdata"/><Relationship Id="rId6" Type="http://schemas.openxmlformats.org/officeDocument/2006/relationships/slide" Target="slides/slide1.xml"/><Relationship Id="rId18" Type="http://schemas.openxmlformats.org/officeDocument/2006/relationships/font" Target="fonts/OpenSans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25e22bbf30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25e22bbf30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c0ad9e9dff_0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g1c0ad9e9dff_0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g1c0ad9e9dff_0_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d5f6b4c1d5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1" name="Google Shape;101;g1d5f6b4c1d5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d5f6b4c1d5_0_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0184f01db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20184f01db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20184f01dba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c54360acbd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g1c54360acbd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1c54360acbd_0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c0ad9e9dff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g1c0ad9e9dff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g1c0ad9e9dff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457a630d75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g2457a630d75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g2457a630d75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6" name="Google Shape;156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117: Physics - Lab 5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559400" y="2287300"/>
            <a:ext cx="9481800" cy="23241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Same</a:t>
            </a: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 teams as last week &amp; same lab notes doc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Look over feedback on last week’s notes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97" name="Google Shape;97;p14"/>
          <p:cNvSpPr txBox="1"/>
          <p:nvPr/>
        </p:nvSpPr>
        <p:spPr>
          <a:xfrm>
            <a:off x="622475" y="1505425"/>
            <a:ext cx="11438400" cy="31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508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Scientific integrity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 your team: Is air resistance significant?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36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Last week</a:t>
            </a: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: Design and do initial experiment(s)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This week: Improve experiment and interpret, </a:t>
            </a:r>
            <a:b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then briefly share your findings with the class!</a:t>
            </a:r>
            <a:endParaRPr b="1"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8" name="Google Shape;9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5"/>
          <p:cNvSpPr/>
          <p:nvPr/>
        </p:nvSpPr>
        <p:spPr>
          <a:xfrm>
            <a:off x="562275" y="4992000"/>
            <a:ext cx="11053800" cy="1083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07" name="Google Shape;107;p15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sp>
        <p:nvSpPr>
          <p:cNvPr id="108" name="Google Shape;108;p15"/>
          <p:cNvSpPr txBox="1"/>
          <p:nvPr/>
        </p:nvSpPr>
        <p:spPr>
          <a:xfrm>
            <a:off x="558075" y="1257025"/>
            <a:ext cx="10957800" cy="476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data.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</a:t>
            </a:r>
            <a:r>
              <a:rPr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all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the data collected in the same procedure, even if it doesn’t seem to match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what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you expected. If you think measured values are incorrect, identify what caused the problem.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methods.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your procedures clearly. If something interfered with your getting “good data,” record what happened and collect new data, not hiding the other data.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sources.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If you get ideas from another group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(a great thing to do!), credit them by name.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interpretations.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Beware of bias toward confirming your predictions. Don’t claim more than the data supports.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1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16" name="Google Shape;116;p16"/>
          <p:cNvSpPr txBox="1"/>
          <p:nvPr/>
        </p:nvSpPr>
        <p:spPr>
          <a:xfrm>
            <a:off x="437425" y="273625"/>
            <a:ext cx="114981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Spot the scientific integrity concern</a:t>
            </a:r>
            <a:endParaRPr sz="1500"/>
          </a:p>
        </p:txBody>
      </p:sp>
      <p:sp>
        <p:nvSpPr>
          <p:cNvPr id="117" name="Google Shape;117;p16"/>
          <p:cNvSpPr txBox="1"/>
          <p:nvPr/>
        </p:nvSpPr>
        <p:spPr>
          <a:xfrm>
            <a:off x="563250" y="1256000"/>
            <a:ext cx="3245100" cy="182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“The two accelerations were different: one was 9.411 m/s</a:t>
            </a:r>
            <a:r>
              <a:rPr baseline="30000"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and one was 9.435 m/s</a:t>
            </a:r>
            <a:r>
              <a:rPr baseline="30000"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.”</a:t>
            </a:r>
            <a:endParaRPr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8" name="Google Shape;118;p16"/>
          <p:cNvSpPr txBox="1"/>
          <p:nvPr/>
        </p:nvSpPr>
        <p:spPr>
          <a:xfrm>
            <a:off x="4535325" y="1256000"/>
            <a:ext cx="3617700" cy="267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“The accelerations would be similar or probably lower. On the way up would be different than on the way down but not very much.”</a:t>
            </a:r>
            <a:endParaRPr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9" name="Google Shape;119;p16"/>
          <p:cNvSpPr txBox="1"/>
          <p:nvPr/>
        </p:nvSpPr>
        <p:spPr>
          <a:xfrm>
            <a:off x="8457175" y="1317275"/>
            <a:ext cx="3478200" cy="225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i="1"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“The accelerations are different, consistent with our prediction that a&gt;g on the way up and a&lt;g on the way down.”</a:t>
            </a:r>
            <a:endParaRPr i="1"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0" name="Google Shape;120;p16"/>
          <p:cNvSpPr txBox="1"/>
          <p:nvPr/>
        </p:nvSpPr>
        <p:spPr>
          <a:xfrm>
            <a:off x="437425" y="3235875"/>
            <a:ext cx="3446400" cy="24678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 single measurement is not enough to reach a valid conclusion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Without calculating uncertainty, can’t say 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whether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these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are 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different or the same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1" name="Google Shape;121;p16"/>
          <p:cNvSpPr txBox="1"/>
          <p:nvPr/>
        </p:nvSpPr>
        <p:spPr>
          <a:xfrm>
            <a:off x="4620975" y="4085475"/>
            <a:ext cx="3446400" cy="18522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Honesty requires clarity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If no one can tell what you meant, you’re not being accountable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122" name="Google Shape;122;p16"/>
          <p:cNvGraphicFramePr/>
          <p:nvPr/>
        </p:nvGraphicFramePr>
        <p:xfrm>
          <a:off x="8621575" y="37077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{B5864A0D-D063-43FA-89B8-A7552770351B}</a:tableStyleId>
              </a:tblPr>
              <a:tblGrid>
                <a:gridCol w="1503850"/>
                <a:gridCol w="150385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Accel up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Accel down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8.904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8.687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8.924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8.257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8.554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9.195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8.842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solidFill>
                            <a:srgbClr val="FF0000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8.191</a:t>
                      </a:r>
                      <a:endParaRPr sz="1800">
                        <a:solidFill>
                          <a:srgbClr val="FF0000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23" name="Google Shape;123;p16"/>
          <p:cNvSpPr txBox="1"/>
          <p:nvPr/>
        </p:nvSpPr>
        <p:spPr>
          <a:xfrm>
            <a:off x="8387425" y="4853400"/>
            <a:ext cx="3617700" cy="18522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It seems like the accels might be systematically </a:t>
            </a:r>
            <a:b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less than </a:t>
            </a:r>
            <a:r>
              <a:rPr i="1"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g?</a:t>
            </a: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556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FF0000"/>
              </a:buClr>
              <a:buSzPts val="2000"/>
              <a:buFont typeface="Open Sans"/>
              <a:buChar char="●"/>
            </a:pPr>
            <a:r>
              <a:rPr lang="en-US" sz="20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Don’t ignore surprise findings</a:t>
            </a:r>
            <a:endParaRPr sz="20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Google Shape;129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31" name="Google Shape;131;p1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Keeping yourself honest</a:t>
            </a:r>
            <a:endParaRPr sz="1500"/>
          </a:p>
        </p:txBody>
      </p:sp>
      <p:sp>
        <p:nvSpPr>
          <p:cNvPr id="132" name="Google Shape;132;p17"/>
          <p:cNvSpPr txBox="1"/>
          <p:nvPr/>
        </p:nvSpPr>
        <p:spPr>
          <a:xfrm>
            <a:off x="460825" y="2918400"/>
            <a:ext cx="11244900" cy="3018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What </a:t>
            </a:r>
            <a:r>
              <a:rPr i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accountability practices</a:t>
            </a:r>
            <a:r>
              <a:rPr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will help you stay honest this week? e.g.,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clear on your claims, and how they relate to the evidence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Think critically: what might have made X happen?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Calculate (and then reduce) uncertainty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Seek disconfirmatory evidence - extend range, try a different method</a:t>
            </a:r>
            <a:endParaRPr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3" name="Google Shape;133;p17"/>
          <p:cNvSpPr txBox="1"/>
          <p:nvPr/>
        </p:nvSpPr>
        <p:spPr>
          <a:xfrm>
            <a:off x="495300" y="1430725"/>
            <a:ext cx="11201400" cy="110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Messy and wishful thinking is only human! </a:t>
            </a:r>
            <a:b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That’s why we need strategies to be 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intellectually</a:t>
            </a: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honest.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1" name="Google Shape;141;p18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Goal for this week</a:t>
            </a:r>
            <a:endParaRPr sz="1500"/>
          </a:p>
        </p:txBody>
      </p:sp>
      <p:sp>
        <p:nvSpPr>
          <p:cNvPr id="142" name="Google Shape;142;p18"/>
          <p:cNvSpPr txBox="1"/>
          <p:nvPr/>
        </p:nvSpPr>
        <p:spPr>
          <a:xfrm>
            <a:off x="561150" y="1615100"/>
            <a:ext cx="112014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Provide the strongest possible evidence to address the question,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For your (ONE) vertically tossed/dropped object, </a:t>
            </a:r>
            <a:b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is air resistance significant?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If neither one of the models is a good fit, figure out what other variables might be in play, and test them.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Google Shape;14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9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0" name="Google Shape;150;p19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 grading</a:t>
            </a:r>
            <a:endParaRPr sz="1500"/>
          </a:p>
        </p:txBody>
      </p:sp>
      <p:pic>
        <p:nvPicPr>
          <p:cNvPr id="151" name="Google Shape;15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84000" y="186325"/>
            <a:ext cx="2215500" cy="22155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52" name="Google Shape;152;p19"/>
          <p:cNvGraphicFramePr/>
          <p:nvPr/>
        </p:nvGraphicFramePr>
        <p:xfrm>
          <a:off x="390425" y="19762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{E5900B98-1F33-45BB-A821-7E2163001B49}</a:tableStyleId>
              </a:tblPr>
              <a:tblGrid>
                <a:gridCol w="2541075"/>
                <a:gridCol w="8392925"/>
              </a:tblGrid>
              <a:tr h="101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are made and justified with reference to known physics concepts.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229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&amp; uncertainty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Ample data is collected. Decisions about data collection are clear and justified. Reasonable means for reducing uncertainty are described and carried out, with improvements justified on the basis of data.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8110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 </a:t>
                      </a: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Several practical, actionable, and creative strategies for mitigating bias during experiments are described and carried out.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1219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Comparison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Pairs of measurements are compared using appropriate uncertainty and statistics. Data and comparisons are interpreted using appropriate argumentation practices.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  <p:sp>
        <p:nvSpPr>
          <p:cNvPr id="153" name="Google Shape;153;p19"/>
          <p:cNvSpPr txBox="1"/>
          <p:nvPr/>
        </p:nvSpPr>
        <p:spPr>
          <a:xfrm>
            <a:off x="575175" y="1263375"/>
            <a:ext cx="8228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Note this week’s rubric:</a:t>
            </a:r>
            <a:endParaRPr b="1" sz="24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437425" y="1473750"/>
            <a:ext cx="11469900" cy="20631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162" name="Google Shape;162;p20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629825" y="1826225"/>
            <a:ext cx="10989300" cy="13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