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6858000" cx="12192000"/>
  <p:notesSz cx="6858000" cy="9144000"/>
  <p:embeddedFontLst>
    <p:embeddedFont>
      <p:font typeface="Encode Sans ExtraBold"/>
      <p:bold r:id="rId23"/>
    </p:embeddedFont>
    <p:embeddedFont>
      <p:font typeface="Lustria"/>
      <p:regular r:id="rId24"/>
    </p:embeddedFont>
    <p:embeddedFont>
      <p:font typeface="Open Sans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38C66A8-0B95-43CC-92F1-61F6A47A81F9}">
  <a:tblStyle styleId="{A38C66A8-0B95-43CC-92F1-61F6A47A81F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  <a:tcStyle>
        <a:fill>
          <a:solidFill>
            <a:srgbClr val="F2F2F2"/>
          </a:solidFill>
        </a:fill>
      </a:tcStyle>
    </a:band1H>
    <a:band2H>
      <a:tcTxStyle/>
    </a:band2H>
    <a:band1V>
      <a:tcTxStyle/>
      <a:tcStyle>
        <a:fill>
          <a:solidFill>
            <a:srgbClr val="F2F2F2"/>
          </a:solidFill>
        </a:fill>
      </a:tcStyle>
    </a:band1V>
    <a:band2V>
      <a:tcTxStyle/>
    </a:band2V>
    <a:lastCol>
      <a:tcTxStyle b="on"/>
    </a:lastCol>
    <a:firstCol>
      <a:tcTxStyle b="on"/>
    </a:firstCol>
    <a:lastRow>
      <a:tcTxStyle b="on"/>
      <a:tcStyle>
        <a:tcBdr>
          <a:top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Lustria-regular.fntdata"/><Relationship Id="rId23" Type="http://schemas.openxmlformats.org/officeDocument/2006/relationships/font" Target="fonts/EncodeSansExtraBold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OpenSans-bold.fntdata"/><Relationship Id="rId25" Type="http://schemas.openxmlformats.org/officeDocument/2006/relationships/font" Target="fonts/OpenSans-regular.fntdata"/><Relationship Id="rId28" Type="http://schemas.openxmlformats.org/officeDocument/2006/relationships/font" Target="fonts/OpenSans-boldItalic.fntdata"/><Relationship Id="rId27" Type="http://schemas.openxmlformats.org/officeDocument/2006/relationships/font" Target="fonts/OpenSans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1f19e5516a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11f19e5516a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10b86705e26_0_4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" name="Google Shape;181;g10b86705e26_0_43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g10b86705e26_0_43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1b08ded2286_0_8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g1b08ded2286_0_8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g1b08ded2286_0_8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2478b95609c_0_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" name="Google Shape;201;g2478b95609c_0_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g2478b95609c_0_1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264825707fe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g264825707fe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g264825707fe_0_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64825707fe_0_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0" name="Google Shape;220;g264825707fe_0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g264825707fe_0_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b0db109be4_0_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0" name="Google Shape;230;g1b0db109be4_0_6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g1b0db109be4_0_6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2441996c9f0_0_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0" name="Google Shape;240;g2441996c9f0_0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g2441996c9f0_0_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110b69bb408_0_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0" name="Google Shape;250;g110b69bb408_0_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g110b69bb408_0_8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1f19e5516a_0_2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g11f19e5516a_0_2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g11f19e5516a_0_21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1f19e5516a_0_3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g11f19e5516a_0_38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11f19e5516a_0_38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b08ded2286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g1b08ded2286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g1b08ded2286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478b95609c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" name="Google Shape;128;g2478b95609c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g2478b95609c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1b08ded2286_0_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" name="Google Shape;139;g1b08ded2286_0_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g1b08ded2286_0_3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1b08ded2286_0_1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g1b08ded2286_0_13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g1b08ded2286_0_13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b08ded2286_0_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9" name="Google Shape;159;g1b08ded2286_0_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g1b08ded2286_0_2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1b08ded2286_0_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g1b08ded2286_0_6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g1b08ded2286_0_6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1.png"/><Relationship Id="rId6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/>
        </p:nvSpPr>
        <p:spPr>
          <a:xfrm>
            <a:off x="10637294" y="6382881"/>
            <a:ext cx="142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1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xx</a:t>
            </a:r>
            <a:endParaRPr/>
          </a:p>
        </p:txBody>
      </p:sp>
      <p:sp>
        <p:nvSpPr>
          <p:cNvPr id="90" name="Google Shape;90;p13"/>
          <p:cNvSpPr txBox="1"/>
          <p:nvPr/>
        </p:nvSpPr>
        <p:spPr>
          <a:xfrm>
            <a:off x="1098150" y="488800"/>
            <a:ext cx="100956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 PHYS 117: Physics 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1 - Welcome!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</p:txBody>
      </p:sp>
      <p:sp>
        <p:nvSpPr>
          <p:cNvPr id="91" name="Google Shape;91;p13"/>
          <p:cNvSpPr txBox="1"/>
          <p:nvPr/>
        </p:nvSpPr>
        <p:spPr>
          <a:xfrm>
            <a:off x="1765349" y="2466103"/>
            <a:ext cx="8661300" cy="24012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Sit where you like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Teams of 3-4 students </a:t>
            </a:r>
            <a:r>
              <a:rPr i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(not more than 4)</a:t>
            </a:r>
            <a:endParaRPr i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Read the Lab Safety Sheet </a:t>
            </a:r>
            <a:br>
              <a:rPr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and sign up front to say you read it</a:t>
            </a:r>
            <a:endParaRPr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1C1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2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</a:t>
            </a: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1xx</a:t>
            </a:r>
            <a:endParaRPr/>
          </a:p>
        </p:txBody>
      </p:sp>
      <p:sp>
        <p:nvSpPr>
          <p:cNvPr id="185" name="Google Shape;185;p22"/>
          <p:cNvSpPr txBox="1"/>
          <p:nvPr/>
        </p:nvSpPr>
        <p:spPr>
          <a:xfrm>
            <a:off x="437437" y="273631"/>
            <a:ext cx="7327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Working together</a:t>
            </a:r>
            <a:endParaRPr/>
          </a:p>
        </p:txBody>
      </p:sp>
      <p:pic>
        <p:nvPicPr>
          <p:cNvPr id="186" name="Google Shape;186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2"/>
          <p:cNvSpPr/>
          <p:nvPr/>
        </p:nvSpPr>
        <p:spPr>
          <a:xfrm>
            <a:off x="849500" y="1680900"/>
            <a:ext cx="10818600" cy="3431100"/>
          </a:xfrm>
          <a:prstGeom prst="rect">
            <a:avLst/>
          </a:prstGeom>
          <a:noFill/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76250" lvl="0" marL="8572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★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goal is NOT to convince others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that they are wrong or you are right.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76250" lvl="0" marL="8572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★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goal is to UNDERSTAND and BE UNDERSTOOD,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just in case you (or others) want to change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your own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mind.</a:t>
            </a:r>
            <a:endParaRPr sz="3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3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95" name="Google Shape;195;p23"/>
          <p:cNvSpPr txBox="1"/>
          <p:nvPr/>
        </p:nvSpPr>
        <p:spPr>
          <a:xfrm>
            <a:off x="437437" y="273631"/>
            <a:ext cx="103140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0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Illness</a:t>
            </a:r>
            <a:endParaRPr sz="5000"/>
          </a:p>
        </p:txBody>
      </p:sp>
      <p:sp>
        <p:nvSpPr>
          <p:cNvPr id="196" name="Google Shape;196;p23"/>
          <p:cNvSpPr txBox="1"/>
          <p:nvPr/>
        </p:nvSpPr>
        <p:spPr>
          <a:xfrm>
            <a:off x="378050" y="1262550"/>
            <a:ext cx="11918700" cy="23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81000" lvl="0" marL="45720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521B93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Everyone’s health and safety are the most important things</a:t>
            </a:r>
            <a:endParaRPr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marR="29210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rgbClr val="521B93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 am very happy to make adjustments and give extensions as needed if you get sick. Please stay home if you need to.</a:t>
            </a:r>
            <a:endParaRPr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marR="292100" rtl="0" algn="l">
              <a:lnSpc>
                <a:spcPct val="100000"/>
              </a:lnSpc>
              <a:spcBef>
                <a:spcPts val="1100"/>
              </a:spcBef>
              <a:spcAft>
                <a:spcPts val="1100"/>
              </a:spcAft>
              <a:buClr>
                <a:srgbClr val="521B93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Please communicate with me as soon as you’re able so that we can make a plan to get you caught up</a:t>
            </a:r>
            <a:endParaRPr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7" name="Google Shape;197;p23"/>
          <p:cNvSpPr txBox="1"/>
          <p:nvPr/>
        </p:nvSpPr>
        <p:spPr>
          <a:xfrm>
            <a:off x="457200" y="4419600"/>
            <a:ext cx="11854200" cy="19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marR="292100" rtl="0" algn="l">
              <a:spcBef>
                <a:spcPts val="800"/>
              </a:spcBef>
              <a:spcAft>
                <a:spcPts val="0"/>
              </a:spcAft>
              <a:buClr>
                <a:srgbClr val="521B93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I’m committed to making this class accessible to everyone, and I’m happy to make accommodations</a:t>
            </a:r>
            <a:endParaRPr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marR="292100" rtl="0" algn="l">
              <a:spcBef>
                <a:spcPts val="1100"/>
              </a:spcBef>
              <a:spcAft>
                <a:spcPts val="1100"/>
              </a:spcAft>
              <a:buClr>
                <a:srgbClr val="521B93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Please reach out to me if you’d like to talk about your accommodations and how we can implement them in this course</a:t>
            </a:r>
            <a:endParaRPr sz="2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8" name="Google Shape;198;p23"/>
          <p:cNvSpPr txBox="1"/>
          <p:nvPr/>
        </p:nvSpPr>
        <p:spPr>
          <a:xfrm>
            <a:off x="437437" y="36264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A</a:t>
            </a: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ccommodations</a:t>
            </a:r>
            <a:endParaRPr sz="15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1C1"/>
        </a:soli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4"/>
          <p:cNvSpPr txBox="1"/>
          <p:nvPr/>
        </p:nvSpPr>
        <p:spPr>
          <a:xfrm>
            <a:off x="10637294" y="6382881"/>
            <a:ext cx="142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1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xx</a:t>
            </a:r>
            <a:endParaRPr sz="18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205" name="Google Shape;205;p24"/>
          <p:cNvSpPr txBox="1"/>
          <p:nvPr/>
        </p:nvSpPr>
        <p:spPr>
          <a:xfrm>
            <a:off x="437437" y="273631"/>
            <a:ext cx="7327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Today’s activities</a:t>
            </a:r>
            <a:endParaRPr/>
          </a:p>
        </p:txBody>
      </p:sp>
      <p:sp>
        <p:nvSpPr>
          <p:cNvPr id="206" name="Google Shape;206;p24"/>
          <p:cNvSpPr txBox="1"/>
          <p:nvPr/>
        </p:nvSpPr>
        <p:spPr>
          <a:xfrm>
            <a:off x="939850" y="1505425"/>
            <a:ext cx="11121000" cy="272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08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B4A7D6"/>
              </a:buClr>
              <a:buSzPts val="3600"/>
              <a:buFont typeface="Noto Sans Symbols"/>
              <a:buAutoNum type="arabicPeriod"/>
            </a:pPr>
            <a:r>
              <a:rPr b="1" lang="en-US" sz="3600">
                <a:solidFill>
                  <a:srgbClr val="B4A7D6"/>
                </a:solidFill>
                <a:latin typeface="Open Sans"/>
                <a:ea typeface="Open Sans"/>
                <a:cs typeface="Open Sans"/>
                <a:sym typeface="Open Sans"/>
              </a:rPr>
              <a:t>Meet your team</a:t>
            </a:r>
            <a:endParaRPr sz="3000">
              <a:solidFill>
                <a:srgbClr val="B4A7D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080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B4A7D6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B4A7D6"/>
                </a:solidFill>
                <a:latin typeface="Open Sans"/>
                <a:ea typeface="Open Sans"/>
                <a:cs typeface="Open Sans"/>
                <a:sym typeface="Open Sans"/>
              </a:rPr>
              <a:t>About this course</a:t>
            </a:r>
            <a:endParaRPr b="1" sz="3600">
              <a:solidFill>
                <a:srgbClr val="B4A7D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080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Measurement activity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07" name="Google Shape;207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5"/>
          <p:cNvSpPr/>
          <p:nvPr/>
        </p:nvSpPr>
        <p:spPr>
          <a:xfrm>
            <a:off x="706025" y="2597775"/>
            <a:ext cx="10375500" cy="27687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4" name="Google Shape;21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216" name="Google Shape;216;p25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Measuring uncertainty</a:t>
            </a:r>
            <a:endParaRPr sz="1500"/>
          </a:p>
        </p:txBody>
      </p:sp>
      <p:sp>
        <p:nvSpPr>
          <p:cNvPr id="217" name="Google Shape;217;p25"/>
          <p:cNvSpPr txBox="1"/>
          <p:nvPr/>
        </p:nvSpPr>
        <p:spPr>
          <a:xfrm>
            <a:off x="828200" y="1257025"/>
            <a:ext cx="10473600" cy="389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I’m going to release a pendulum at two different angles (10° and 20°).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your team, discuss and </a:t>
            </a: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predict: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How will the periods (times for one cycle) compare?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Why?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Record your prediction and reasoning in your lab notes.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6"/>
          <p:cNvSpPr/>
          <p:nvPr/>
        </p:nvSpPr>
        <p:spPr>
          <a:xfrm>
            <a:off x="706025" y="2597775"/>
            <a:ext cx="10375500" cy="27687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4" name="Google Shape;224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2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226" name="Google Shape;226;p26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Measuring uncertainty</a:t>
            </a:r>
            <a:endParaRPr sz="1500"/>
          </a:p>
        </p:txBody>
      </p:sp>
      <p:sp>
        <p:nvSpPr>
          <p:cNvPr id="227" name="Google Shape;227;p26"/>
          <p:cNvSpPr txBox="1"/>
          <p:nvPr/>
        </p:nvSpPr>
        <p:spPr>
          <a:xfrm>
            <a:off x="828200" y="1257025"/>
            <a:ext cx="10473600" cy="36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I’m going to release a pendulum at two different angles (10° and 20°).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Each person individually measure the period of the pendulum (the time it takes for one complete swing).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Record your measurements on the front board.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spcBef>
                <a:spcPts val="1000"/>
              </a:spcBef>
              <a:spcAft>
                <a:spcPts val="100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Copy all the class measurements into your notes.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7"/>
          <p:cNvSpPr/>
          <p:nvPr/>
        </p:nvSpPr>
        <p:spPr>
          <a:xfrm>
            <a:off x="629825" y="1759575"/>
            <a:ext cx="10375500" cy="23607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4" name="Google Shape;234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7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236" name="Google Shape;236;p27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Measuring uncertainty</a:t>
            </a:r>
            <a:endParaRPr sz="1500"/>
          </a:p>
        </p:txBody>
      </p:sp>
      <p:sp>
        <p:nvSpPr>
          <p:cNvPr id="237" name="Google Shape;237;p27"/>
          <p:cNvSpPr txBox="1"/>
          <p:nvPr/>
        </p:nvSpPr>
        <p:spPr>
          <a:xfrm>
            <a:off x="752000" y="1790425"/>
            <a:ext cx="9885300" cy="21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Answer the “Lab 1 In-Lab Questions” (in Canvas).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(Lab 1 Notes ass’t due today &gt; Lab 1 In-Lab Questions)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Work as a team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Record your answers in your lab notes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8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123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245" name="Google Shape;245;p28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notebook grading</a:t>
            </a:r>
            <a:endParaRPr sz="1500"/>
          </a:p>
        </p:txBody>
      </p:sp>
      <p:pic>
        <p:nvPicPr>
          <p:cNvPr id="246" name="Google Shape;246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938925" y="81525"/>
            <a:ext cx="2121876" cy="212187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47" name="Google Shape;247;p28"/>
          <p:cNvGraphicFramePr/>
          <p:nvPr/>
        </p:nvGraphicFramePr>
        <p:xfrm>
          <a:off x="474925" y="1301475"/>
          <a:ext cx="3000000" cy="3000000"/>
        </p:xfrm>
        <a:graphic>
          <a:graphicData uri="http://schemas.openxmlformats.org/drawingml/2006/table">
            <a:tbl>
              <a:tblPr bandRow="1" firstCol="1">
                <a:noFill/>
                <a:tableStyleId>{A38C66A8-0B95-43CC-92F1-61F6A47A81F9}</a:tableStyleId>
              </a:tblPr>
              <a:tblGrid>
                <a:gridCol w="2108050"/>
                <a:gridCol w="7580025"/>
              </a:tblGrid>
              <a:tr h="1183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Team agreement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(1 pt)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L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Team agreement is clearly stated, font colors indicate contributions from different team members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L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</a:tr>
              <a:tr h="11541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Histogram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(2 pts)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L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Histogram visualizes the variability in the data usefully, with appropriate bin size and axis labels.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L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</a:tr>
              <a:tr h="1034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Uncertainty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(2 pts)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L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Precision uncertainty is correctly described, statistical uncertainty is calculated correctly.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L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Reflection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&amp; planning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(1 pt)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L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Realistic sources of uncertainty are identified and distinguished from human error. Promising methods for reducing uncertainty are identified.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L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9DA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9"/>
          <p:cNvSpPr/>
          <p:nvPr/>
        </p:nvSpPr>
        <p:spPr>
          <a:xfrm>
            <a:off x="437425" y="1619175"/>
            <a:ext cx="11469900" cy="21438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4" name="Google Shape;254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29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</a:t>
            </a: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1xx</a:t>
            </a:r>
            <a:endParaRPr/>
          </a:p>
        </p:txBody>
      </p:sp>
      <p:sp>
        <p:nvSpPr>
          <p:cNvPr id="256" name="Google Shape;256;p29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Before you go</a:t>
            </a:r>
            <a:endParaRPr/>
          </a:p>
        </p:txBody>
      </p:sp>
      <p:sp>
        <p:nvSpPr>
          <p:cNvPr id="257" name="Google Shape;257;p29"/>
          <p:cNvSpPr txBox="1"/>
          <p:nvPr/>
        </p:nvSpPr>
        <p:spPr>
          <a:xfrm>
            <a:off x="629825" y="1750025"/>
            <a:ext cx="11469900" cy="19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Clean up your area and submit Lab Notes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marR="292100" rtl="0" algn="l"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➢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Make sure you’ve given me access to </a:t>
            </a:r>
            <a:r>
              <a:rPr lang="en-US" sz="3000" u="sng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comment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deadline: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Lab Homework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1C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 txBox="1"/>
          <p:nvPr/>
        </p:nvSpPr>
        <p:spPr>
          <a:xfrm>
            <a:off x="10637294" y="6382881"/>
            <a:ext cx="142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1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xx</a:t>
            </a:r>
            <a:endParaRPr sz="18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98" name="Google Shape;98;p14"/>
          <p:cNvSpPr txBox="1"/>
          <p:nvPr/>
        </p:nvSpPr>
        <p:spPr>
          <a:xfrm>
            <a:off x="437437" y="273631"/>
            <a:ext cx="7327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Today’s activities</a:t>
            </a:r>
            <a:endParaRPr/>
          </a:p>
        </p:txBody>
      </p:sp>
      <p:sp>
        <p:nvSpPr>
          <p:cNvPr id="99" name="Google Shape;99;p14"/>
          <p:cNvSpPr txBox="1"/>
          <p:nvPr/>
        </p:nvSpPr>
        <p:spPr>
          <a:xfrm>
            <a:off x="939850" y="1505425"/>
            <a:ext cx="11121000" cy="272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08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Noto Sans Symbol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Meet your team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080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About this course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080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Measurement activity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○"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first of a three-week sequence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00" name="Google Shape;10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1C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5"/>
          <p:cNvSpPr/>
          <p:nvPr/>
        </p:nvSpPr>
        <p:spPr>
          <a:xfrm>
            <a:off x="477425" y="1234350"/>
            <a:ext cx="10689900" cy="48093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5"/>
          <p:cNvSpPr txBox="1"/>
          <p:nvPr/>
        </p:nvSpPr>
        <p:spPr>
          <a:xfrm>
            <a:off x="10637294" y="6382881"/>
            <a:ext cx="142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1xx</a:t>
            </a:r>
            <a:endParaRPr/>
          </a:p>
        </p:txBody>
      </p:sp>
      <p:sp>
        <p:nvSpPr>
          <p:cNvPr id="108" name="Google Shape;108;p15"/>
          <p:cNvSpPr txBox="1"/>
          <p:nvPr/>
        </p:nvSpPr>
        <p:spPr>
          <a:xfrm>
            <a:off x="437420" y="273625"/>
            <a:ext cx="114984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Meet your team: 3-4 people</a:t>
            </a:r>
            <a:endParaRPr sz="3000"/>
          </a:p>
        </p:txBody>
      </p:sp>
      <p:pic>
        <p:nvPicPr>
          <p:cNvPr id="109" name="Google Shape;109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5"/>
          <p:cNvSpPr/>
          <p:nvPr/>
        </p:nvSpPr>
        <p:spPr>
          <a:xfrm>
            <a:off x="622250" y="1286875"/>
            <a:ext cx="7728900" cy="44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2750" lvl="0" marL="457200" rtl="0" algn="l">
              <a:spcBef>
                <a:spcPts val="1000"/>
              </a:spcBef>
              <a:spcAft>
                <a:spcPts val="0"/>
              </a:spcAft>
              <a:buClr>
                <a:srgbClr val="582F84"/>
              </a:buClr>
              <a:buSzPts val="2900"/>
              <a:buFont typeface="Open Sans"/>
              <a:buAutoNum type="arabicPeriod"/>
            </a:pP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Learn everyone’s </a:t>
            </a:r>
            <a:r>
              <a:rPr b="1"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names</a:t>
            </a: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29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1" marL="914400" rtl="0" algn="l">
              <a:spcBef>
                <a:spcPts val="1000"/>
              </a:spcBef>
              <a:spcAft>
                <a:spcPts val="0"/>
              </a:spcAft>
              <a:buClr>
                <a:srgbClr val="582F84"/>
              </a:buClr>
              <a:buSzPts val="2400"/>
              <a:buFont typeface="Open Sans"/>
              <a:buAutoNum type="alphaLcPeriod"/>
            </a:pPr>
            <a:r>
              <a:rPr lang="en-US" sz="24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include pronunciation &amp; pronouns if you wish</a:t>
            </a:r>
            <a:endParaRPr sz="24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1" marL="914400" rtl="0" algn="l">
              <a:spcBef>
                <a:spcPts val="1000"/>
              </a:spcBef>
              <a:spcAft>
                <a:spcPts val="0"/>
              </a:spcAft>
              <a:buClr>
                <a:srgbClr val="582F84"/>
              </a:buClr>
              <a:buSzPts val="2400"/>
              <a:buFont typeface="Open Sans"/>
              <a:buAutoNum type="alphaLcPeriod"/>
            </a:pPr>
            <a:r>
              <a:rPr lang="en-US" sz="24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write names on your whiteboard</a:t>
            </a:r>
            <a:endParaRPr sz="24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9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582F84"/>
              </a:buClr>
              <a:buSzPts val="2400"/>
              <a:buFont typeface="Open Sans"/>
              <a:buAutoNum type="arabicPeriod"/>
            </a:pP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Everyone please share: </a:t>
            </a:r>
            <a:b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What is the best animal?</a:t>
            </a: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NO REPEATS.</a:t>
            </a:r>
            <a:endParaRPr sz="24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2750" lvl="0" marL="457200" rtl="0" algn="l">
              <a:spcBef>
                <a:spcPts val="1000"/>
              </a:spcBef>
              <a:spcAft>
                <a:spcPts val="1000"/>
              </a:spcAft>
              <a:buClr>
                <a:srgbClr val="582F84"/>
              </a:buClr>
              <a:buSzPts val="2900"/>
              <a:buFont typeface="Open Sans"/>
              <a:buAutoNum type="arabicPeriod"/>
            </a:pP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Create a </a:t>
            </a:r>
            <a:r>
              <a:rPr b="1"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team name</a:t>
            </a: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 for yourselves </a:t>
            </a:r>
            <a:b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and write it on your whiteboard.</a:t>
            </a:r>
            <a:endParaRPr sz="29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1" name="Google Shape;11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98720" y="1325939"/>
            <a:ext cx="2309560" cy="1578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964045" y="2864788"/>
            <a:ext cx="1578900" cy="157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964045" y="4376037"/>
            <a:ext cx="1629474" cy="1629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21" name="Google Shape;121;p16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About me</a:t>
            </a:r>
            <a:endParaRPr sz="1500"/>
          </a:p>
        </p:txBody>
      </p:sp>
      <p:sp>
        <p:nvSpPr>
          <p:cNvPr id="122" name="Google Shape;122;p16"/>
          <p:cNvSpPr txBox="1"/>
          <p:nvPr/>
        </p:nvSpPr>
        <p:spPr>
          <a:xfrm>
            <a:off x="437425" y="1302500"/>
            <a:ext cx="8643000" cy="420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93700" lvl="0" marL="45720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Born and raised in San Francisco</a:t>
            </a:r>
            <a:endParaRPr sz="26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Fell in love with science as a HS “explainer” at a </a:t>
            </a:r>
            <a:b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science museum → </a:t>
            </a: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physics</a:t>
            </a: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 is creative and playful</a:t>
            </a:r>
            <a:endParaRPr sz="26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HS physics class was rough → physics is a flex</a:t>
            </a:r>
            <a:endParaRPr sz="26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I am a </a:t>
            </a:r>
            <a:r>
              <a:rPr b="1"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learning enthusiast:</a:t>
            </a: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 I think learning </a:t>
            </a:r>
            <a:b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makes us better people; I love hearing people’s </a:t>
            </a:r>
            <a:b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science ideas</a:t>
            </a:r>
            <a:endParaRPr sz="26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93700" lvl="0" marL="457200" marR="2921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FF0000"/>
              </a:buClr>
              <a:buSzPts val="2600"/>
              <a:buFont typeface="Open Sans"/>
              <a:buChar char="●"/>
            </a:pP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This is by far my favorite class to teach! </a:t>
            </a:r>
            <a:b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Every so often I’ll tell you another reason why</a:t>
            </a:r>
            <a:endParaRPr sz="26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23" name="Google Shape;12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09600" y="1508650"/>
            <a:ext cx="2952196" cy="1974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900344" y="3582673"/>
            <a:ext cx="2961456" cy="1974275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6"/>
          <p:cNvSpPr txBox="1"/>
          <p:nvPr/>
        </p:nvSpPr>
        <p:spPr>
          <a:xfrm>
            <a:off x="4011900" y="1146250"/>
            <a:ext cx="5483700" cy="461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REPLACE WITH YOUR OWN INTRO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7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33" name="Google Shape;133;p17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About this course</a:t>
            </a:r>
            <a:endParaRPr sz="1500"/>
          </a:p>
        </p:txBody>
      </p:sp>
      <p:sp>
        <p:nvSpPr>
          <p:cNvPr id="134" name="Google Shape;134;p17"/>
          <p:cNvSpPr txBox="1"/>
          <p:nvPr/>
        </p:nvSpPr>
        <p:spPr>
          <a:xfrm>
            <a:off x="437425" y="1702600"/>
            <a:ext cx="11439900" cy="426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Main question: 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★ </a:t>
            </a:r>
            <a:r>
              <a:rPr b="1" lang="en-US" sz="35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How do we come to know things in physics?</a:t>
            </a:r>
            <a:endParaRPr b="1" sz="35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end of this course, you should be able to:</a:t>
            </a:r>
            <a:endParaRPr i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200"/>
              <a:buFont typeface="Open Sans"/>
              <a:buAutoNum type="arabicPeriod"/>
            </a:pPr>
            <a:r>
              <a:rPr lang="en-US" sz="22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Collect data and revise an experimental procedure iteratively &amp; reflectively,</a:t>
            </a:r>
            <a:endParaRPr sz="22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200"/>
              <a:buFont typeface="Open Sans"/>
              <a:buAutoNum type="arabicPeriod"/>
            </a:pPr>
            <a:r>
              <a:rPr lang="en-US" sz="22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Evaluate the process and outcomes of experiments quantitatively and qualitatively,</a:t>
            </a:r>
            <a:endParaRPr sz="22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200"/>
              <a:buFont typeface="Open Sans"/>
              <a:buAutoNum type="arabicPeriod"/>
            </a:pPr>
            <a:r>
              <a:rPr lang="en-US" sz="22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Extend the scope of an investigation whether or not results come out as expected,</a:t>
            </a:r>
            <a:endParaRPr sz="22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200"/>
              <a:buFont typeface="Open Sans"/>
              <a:buAutoNum type="arabicPeriod"/>
            </a:pPr>
            <a:r>
              <a:rPr lang="en-US" sz="22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Communicate the process and outcomes of an experiment, and</a:t>
            </a:r>
            <a:endParaRPr sz="22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200"/>
              <a:buFont typeface="Open Sans"/>
              <a:buAutoNum type="arabicPeriod"/>
            </a:pPr>
            <a:r>
              <a:rPr lang="en-US" sz="22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Conduct an experiment collaboratively and ethically.</a:t>
            </a:r>
            <a:endParaRPr sz="22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5" name="Google Shape;135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282000" y="186325"/>
            <a:ext cx="2717499" cy="2717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7"/>
          <p:cNvSpPr txBox="1"/>
          <p:nvPr/>
        </p:nvSpPr>
        <p:spPr>
          <a:xfrm>
            <a:off x="1057875" y="2854450"/>
            <a:ext cx="81024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292100" rtl="0" algn="l">
              <a:spcBef>
                <a:spcPts val="800"/>
              </a:spcBef>
              <a:spcAft>
                <a:spcPts val="1000"/>
              </a:spcAft>
              <a:buNone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n here, we learn how science makes knowledge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8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44" name="Google Shape;144;p18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About this course</a:t>
            </a:r>
            <a:endParaRPr sz="1500"/>
          </a:p>
        </p:txBody>
      </p:sp>
      <p:sp>
        <p:nvSpPr>
          <p:cNvPr id="145" name="Google Shape;145;p18"/>
          <p:cNvSpPr txBox="1"/>
          <p:nvPr/>
        </p:nvSpPr>
        <p:spPr>
          <a:xfrm>
            <a:off x="437425" y="1170200"/>
            <a:ext cx="11623500" cy="47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Labs WILL: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Teach skills and tools of </a:t>
            </a: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experimental</a:t>
            </a: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science </a:t>
            </a:r>
            <a:b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a non-idealized setting</a:t>
            </a:r>
            <a:endParaRPr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Draw on physics concepts and tools </a:t>
            </a:r>
            <a:endParaRPr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Labs will NOT</a:t>
            </a: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necessarily</a:t>
            </a: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: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Demonstrate or apply concepts from the textbook</a:t>
            </a:r>
            <a:endParaRPr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Sync with lecture topics </a:t>
            </a:r>
            <a:endParaRPr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The goal is to understand </a:t>
            </a:r>
            <a:r>
              <a:rPr b="1"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how</a:t>
            </a: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we know, not </a:t>
            </a:r>
            <a:r>
              <a:rPr b="1"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what</a:t>
            </a: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we know.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46" name="Google Shape;14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282000" y="186325"/>
            <a:ext cx="2717499" cy="2717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9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54" name="Google Shape;154;p19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About this course</a:t>
            </a:r>
            <a:endParaRPr sz="1500"/>
          </a:p>
        </p:txBody>
      </p:sp>
      <p:sp>
        <p:nvSpPr>
          <p:cNvPr id="155" name="Google Shape;155;p19"/>
          <p:cNvSpPr txBox="1"/>
          <p:nvPr/>
        </p:nvSpPr>
        <p:spPr>
          <a:xfrm>
            <a:off x="437425" y="1170200"/>
            <a:ext cx="11623500" cy="45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Structure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Investigations come in multi-week units</a:t>
            </a:r>
            <a:endParaRPr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Most work to be completed during lab session</a:t>
            </a:r>
            <a:endParaRPr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 will have creative freedom, 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not highly detailed instructions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Grading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b="1"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Lab practices</a:t>
            </a: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- 2 points - Group check-in during lab</a:t>
            </a:r>
            <a:endParaRPr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b="1"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Lab notebook</a:t>
            </a: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- 6 points - Group submission at end of lab</a:t>
            </a:r>
            <a:endParaRPr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800"/>
              <a:buFont typeface="Open Sans"/>
              <a:buChar char="●"/>
            </a:pPr>
            <a:r>
              <a:rPr b="1"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Lab homework</a:t>
            </a:r>
            <a:r>
              <a:rPr lang="en-US" sz="28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- 2 points - Individual questions before next lab </a:t>
            </a:r>
            <a:endParaRPr b="1" sz="28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6" name="Google Shape;15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282000" y="186325"/>
            <a:ext cx="2717499" cy="2717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0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64" name="Google Shape;164;p20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notebook</a:t>
            </a:r>
            <a:endParaRPr sz="1500"/>
          </a:p>
        </p:txBody>
      </p:sp>
      <p:sp>
        <p:nvSpPr>
          <p:cNvPr id="165" name="Google Shape;165;p20"/>
          <p:cNvSpPr txBox="1"/>
          <p:nvPr/>
        </p:nvSpPr>
        <p:spPr>
          <a:xfrm>
            <a:off x="752000" y="1257025"/>
            <a:ext cx="11022000" cy="51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95300" lvl="0" marL="609600" marR="292100" rtl="0" algn="l">
              <a:spcBef>
                <a:spcPts val="8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Google doc shared among all in the group.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Each person choose a </a:t>
            </a:r>
            <a:r>
              <a:rPr lang="en-US" sz="3000">
                <a:solidFill>
                  <a:srgbClr val="CC0000"/>
                </a:solidFill>
                <a:latin typeface="Open Sans"/>
                <a:ea typeface="Open Sans"/>
                <a:cs typeface="Open Sans"/>
                <a:sym typeface="Open Sans"/>
              </a:rPr>
              <a:t>font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000">
                <a:solidFill>
                  <a:srgbClr val="38761D"/>
                </a:solidFill>
                <a:latin typeface="Open Sans"/>
                <a:ea typeface="Open Sans"/>
                <a:cs typeface="Open Sans"/>
                <a:sym typeface="Open Sans"/>
              </a:rPr>
              <a:t>color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and </a:t>
            </a:r>
            <a:r>
              <a:rPr lang="en-US" sz="3000">
                <a:solidFill>
                  <a:srgbClr val="1155CC"/>
                </a:solidFill>
                <a:latin typeface="Open Sans"/>
                <a:ea typeface="Open Sans"/>
                <a:cs typeface="Open Sans"/>
                <a:sym typeface="Open Sans"/>
              </a:rPr>
              <a:t>stick to it</a:t>
            </a:r>
            <a:br>
              <a:rPr lang="en-US" sz="3000">
                <a:solidFill>
                  <a:srgbClr val="1155CC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- record who’s who.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Keep notes all along, not at the end.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Include drawings, photos, graphs, etc.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Erase nothing. </a:t>
            </a:r>
            <a:r>
              <a:rPr lang="en-US" sz="3000" strike="sngStrike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Strikethrough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what you would delete.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Use “Heading” styles for automatic table-of-contents.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It’s the place you record everything. Not a formal report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Instructors will tell you required elements (e.g., graph).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66" name="Google Shape;166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568850" y="81525"/>
            <a:ext cx="2491950" cy="249195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0"/>
          <p:cNvSpPr txBox="1"/>
          <p:nvPr/>
        </p:nvSpPr>
        <p:spPr>
          <a:xfrm>
            <a:off x="5601100" y="365875"/>
            <a:ext cx="3458700" cy="6465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Set this up now.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1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75" name="Google Shape;175;p21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Working in a team</a:t>
            </a:r>
            <a:endParaRPr sz="1500"/>
          </a:p>
        </p:txBody>
      </p:sp>
      <p:sp>
        <p:nvSpPr>
          <p:cNvPr id="176" name="Google Shape;176;p21"/>
          <p:cNvSpPr txBox="1"/>
          <p:nvPr/>
        </p:nvSpPr>
        <p:spPr>
          <a:xfrm>
            <a:off x="752000" y="1257025"/>
            <a:ext cx="10473600" cy="32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 have flexibility to coordinate how your group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works together, but we require intentionality.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Everyone should handle the equipment.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Work 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continuously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on tasks - don’t just wait.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95300" lvl="0" marL="609600" marR="2921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Assign and rotate roles each session, or within each session.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77" name="Google Shape;17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31325" y="149012"/>
            <a:ext cx="1629474" cy="1629474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1"/>
          <p:cNvSpPr txBox="1"/>
          <p:nvPr/>
        </p:nvSpPr>
        <p:spPr>
          <a:xfrm>
            <a:off x="587100" y="4685825"/>
            <a:ext cx="11079900" cy="13854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292100" rtl="0" algn="l">
              <a:spcBef>
                <a:spcPts val="800"/>
              </a:spcBef>
              <a:spcAft>
                <a:spcPts val="1000"/>
              </a:spcAft>
              <a:buNone/>
            </a:pP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Examine the </a:t>
            </a:r>
            <a:r>
              <a:rPr lang="en-US" sz="2600" u="sng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Roles Handout</a:t>
            </a:r>
            <a:r>
              <a:rPr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. Are there roles that suit you, or that will be challenging for you? </a:t>
            </a:r>
            <a:r>
              <a:rPr b="1"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How will you handle this in your team? </a:t>
            </a:r>
            <a:r>
              <a:rPr i="1" lang="en-US" sz="2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Record your plans in your lab notes. </a:t>
            </a:r>
            <a:endParaRPr i="1" sz="2600"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