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y="6858000" cx="12192000"/>
  <p:notesSz cx="6858000" cy="9144000"/>
  <p:embeddedFontLst>
    <p:embeddedFont>
      <p:font typeface="Encode Sans ExtraBold"/>
      <p:bold r:id="rId17"/>
    </p:embeddedFont>
    <p:embeddedFont>
      <p:font typeface="Lustria"/>
      <p:regular r:id="rId18"/>
    </p:embeddedFont>
    <p:embeddedFont>
      <p:font typeface="Open Sans"/>
      <p:regular r:id="rId19"/>
      <p:bold r:id="rId20"/>
      <p:italic r:id="rId21"/>
      <p:boldItalic r:id="rId2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E81D1B9F-81F8-424D-A868-8FB04FBB3343}">
  <a:tblStyle styleId="{E81D1B9F-81F8-424D-A868-8FB04FBB3343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B341609F-D551-437C-B313-AF06114072C4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6350">
              <a:solidFill>
                <a:srgbClr val="7F7F7F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6350">
              <a:solidFill>
                <a:srgbClr val="7F7F7F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  <a:tcStyle>
        <a:fill>
          <a:solidFill>
            <a:srgbClr val="F2F2F2"/>
          </a:solidFill>
        </a:fill>
      </a:tcStyle>
    </a:band1H>
    <a:band2H>
      <a:tcTxStyle/>
    </a:band2H>
    <a:band1V>
      <a:tcTxStyle/>
      <a:tcStyle>
        <a:fill>
          <a:solidFill>
            <a:srgbClr val="F2F2F2"/>
          </a:solidFill>
        </a:fill>
      </a:tcStyle>
    </a:band1V>
    <a:band2V>
      <a:tcTxStyle/>
    </a:band2V>
    <a:lastCol>
      <a:tcTxStyle b="on"/>
    </a:lastCol>
    <a:firstCol>
      <a:tcTxStyle b="on"/>
    </a:firstCol>
    <a:lastRow>
      <a:tcTxStyle b="on"/>
      <a:tcStyle>
        <a:tcBdr>
          <a:top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top>
        </a:tcBdr>
      </a:tcStyle>
    </a:lastRow>
    <a:seCell>
      <a:tcTxStyle/>
    </a:seCell>
    <a:swCell>
      <a:tcTxStyle/>
    </a:swCell>
    <a:firstRow>
      <a:tcTxStyle b="on"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OpenSans-bold.fntdata"/><Relationship Id="rId11" Type="http://schemas.openxmlformats.org/officeDocument/2006/relationships/slide" Target="slides/slide6.xml"/><Relationship Id="rId22" Type="http://schemas.openxmlformats.org/officeDocument/2006/relationships/font" Target="fonts/OpenSans-boldItalic.fntdata"/><Relationship Id="rId10" Type="http://schemas.openxmlformats.org/officeDocument/2006/relationships/slide" Target="slides/slide5.xml"/><Relationship Id="rId21" Type="http://schemas.openxmlformats.org/officeDocument/2006/relationships/font" Target="fonts/OpenSans-italic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EncodeSansExtraBold-bold.fntdata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font" Target="fonts/OpenSans-regular.fntdata"/><Relationship Id="rId6" Type="http://schemas.openxmlformats.org/officeDocument/2006/relationships/slide" Target="slides/slide1.xml"/><Relationship Id="rId18" Type="http://schemas.openxmlformats.org/officeDocument/2006/relationships/font" Target="fonts/Lustria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11f19e5516a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g11f19e5516a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24541a45689_0_37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0" name="Google Shape;190;g24541a45689_0_37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g24541a45689_0_37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110b69bb408_0_8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0" name="Google Shape;200;g110b69bb408_0_8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1" name="Google Shape;201;g110b69bb408_0_8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24541a45689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4" name="Google Shape;94;g24541a45689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g24541a45689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4541a45689_0_17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3" name="Google Shape;103;g24541a45689_0_17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g24541a45689_0_17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24541a45689_0_26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3" name="Google Shape;113;g24541a45689_0_26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" name="Google Shape;114;g24541a45689_0_26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24541a45689_0_46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5" name="Google Shape;125;g24541a45689_0_46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Google Shape;126;g24541a45689_0_46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24de973d8b8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0" name="Google Shape;140;g24de973d8b8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1" name="Google Shape;141;g24de973d8b8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24541a45689_0_34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6" name="Google Shape;156;g24541a45689_0_34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g24541a45689_0_34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24541a45689_0_36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1" name="Google Shape;171;g24541a45689_0_36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g24541a45689_0_36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24541a45689_0_36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1" name="Google Shape;181;g24541a45689_0_36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g24541a45689_0_36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8" name="Google Shape;18;p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2" name="Google Shape;62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9" name="Google Shape;69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png"/><Relationship Id="rId4" Type="http://schemas.openxmlformats.org/officeDocument/2006/relationships/image" Target="../media/image1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11.png"/><Relationship Id="rId5" Type="http://schemas.openxmlformats.org/officeDocument/2006/relationships/image" Target="../media/image4.png"/><Relationship Id="rId6" Type="http://schemas.openxmlformats.org/officeDocument/2006/relationships/image" Target="../media/image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image" Target="../media/image10.png"/><Relationship Id="rId5" Type="http://schemas.openxmlformats.org/officeDocument/2006/relationships/image" Target="../media/image13.png"/><Relationship Id="rId6" Type="http://schemas.openxmlformats.org/officeDocument/2006/relationships/image" Target="../media/image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Relationship Id="rId4" Type="http://schemas.openxmlformats.org/officeDocument/2006/relationships/image" Target="../media/image1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3"/>
          <p:cNvSpPr txBox="1"/>
          <p:nvPr/>
        </p:nvSpPr>
        <p:spPr>
          <a:xfrm>
            <a:off x="10637294" y="6382881"/>
            <a:ext cx="14235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 PHYS 1</a:t>
            </a:r>
            <a:r>
              <a:rPr lang="en-US" sz="18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xx</a:t>
            </a:r>
            <a:endParaRPr/>
          </a:p>
        </p:txBody>
      </p:sp>
      <p:sp>
        <p:nvSpPr>
          <p:cNvPr id="90" name="Google Shape;90;p13"/>
          <p:cNvSpPr txBox="1"/>
          <p:nvPr/>
        </p:nvSpPr>
        <p:spPr>
          <a:xfrm>
            <a:off x="1098150" y="488800"/>
            <a:ext cx="100956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B PHYS 117: Physics - Lab 3</a:t>
            </a:r>
            <a:endParaRPr b="1" sz="4800">
              <a:solidFill>
                <a:srgbClr val="582F84"/>
              </a:solidFill>
              <a:latin typeface="Encode Sans ExtraBold"/>
              <a:ea typeface="Encode Sans ExtraBold"/>
              <a:cs typeface="Encode Sans ExtraBold"/>
              <a:sym typeface="Encode Sans ExtraBold"/>
            </a:endParaRPr>
          </a:p>
        </p:txBody>
      </p:sp>
      <p:sp>
        <p:nvSpPr>
          <p:cNvPr id="91" name="Google Shape;91;p13"/>
          <p:cNvSpPr txBox="1"/>
          <p:nvPr/>
        </p:nvSpPr>
        <p:spPr>
          <a:xfrm>
            <a:off x="1765349" y="2037241"/>
            <a:ext cx="8661300" cy="1939500"/>
          </a:xfrm>
          <a:prstGeom prst="rect">
            <a:avLst/>
          </a:prstGeom>
          <a:solidFill>
            <a:srgbClr val="D9D2E9"/>
          </a:solidFill>
          <a:ln cap="flat" cmpd="sng" w="28575">
            <a:solidFill>
              <a:srgbClr val="7030A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7030A0"/>
                </a:solidFill>
                <a:latin typeface="Open Sans"/>
                <a:ea typeface="Open Sans"/>
                <a:cs typeface="Open Sans"/>
                <a:sym typeface="Open Sans"/>
              </a:rPr>
              <a:t>Sit with your team</a:t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7030A0"/>
                </a:solidFill>
                <a:latin typeface="Open Sans"/>
                <a:ea typeface="Open Sans"/>
                <a:cs typeface="Open Sans"/>
                <a:sym typeface="Open Sans"/>
              </a:rPr>
              <a:t>Look at the feedback on last week’s notes</a:t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Google Shape;193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22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1xx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95" name="Google Shape;195;p22"/>
          <p:cNvSpPr txBox="1"/>
          <p:nvPr/>
        </p:nvSpPr>
        <p:spPr>
          <a:xfrm>
            <a:off x="437426" y="273625"/>
            <a:ext cx="9460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21B93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Lab notes scoring rubric</a:t>
            </a:r>
            <a:endParaRPr sz="1500">
              <a:solidFill>
                <a:srgbClr val="521B93"/>
              </a:solidFill>
            </a:endParaRPr>
          </a:p>
        </p:txBody>
      </p:sp>
      <p:graphicFrame>
        <p:nvGraphicFramePr>
          <p:cNvPr id="196" name="Google Shape;196;p22"/>
          <p:cNvGraphicFramePr/>
          <p:nvPr/>
        </p:nvGraphicFramePr>
        <p:xfrm>
          <a:off x="608800" y="1398875"/>
          <a:ext cx="3000000" cy="3000000"/>
        </p:xfrm>
        <a:graphic>
          <a:graphicData uri="http://schemas.openxmlformats.org/drawingml/2006/table">
            <a:tbl>
              <a:tblPr bandRow="1" firstCol="1">
                <a:noFill/>
                <a:tableStyleId>{B341609F-D551-437C-B313-AF06114072C4}</a:tableStyleId>
              </a:tblPr>
              <a:tblGrid>
                <a:gridCol w="2262125"/>
                <a:gridCol w="7124025"/>
              </a:tblGrid>
              <a:tr h="1260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Data collection </a:t>
                      </a:r>
                      <a:b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b="0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(2 pts)</a:t>
                      </a:r>
                      <a:endParaRPr b="0"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Ample data is collected. Decisions about data collection are clear and justified.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9D2E9"/>
                    </a:solidFill>
                  </a:tcPr>
                </a:tc>
              </a:tr>
              <a:tr h="1562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Uncertainty reduction </a:t>
                      </a:r>
                      <a:b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b="0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(2 pts)</a:t>
                      </a:r>
                      <a:endParaRPr b="0"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Reasonable means for reducing uncertainty are described and carried out on the fly, with method improvements justified on the basis of data.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CFE2F3"/>
                    </a:solidFill>
                  </a:tcPr>
                </a:tc>
              </a:tr>
              <a:tr h="1914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Comparison </a:t>
                      </a:r>
                      <a:b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b="0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(2 pts)</a:t>
                      </a:r>
                      <a:endParaRPr b="0"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Pairs of measurements are compared using appropriate uncertainty and statistics. Data and comparisons are interpreted using appropriate argumentation practices, including multiple, reasonable, and possible interpretations.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9D2E9"/>
                    </a:solidFill>
                  </a:tcPr>
                </a:tc>
              </a:tr>
            </a:tbl>
          </a:graphicData>
        </a:graphic>
      </p:graphicFrame>
      <p:pic>
        <p:nvPicPr>
          <p:cNvPr id="197" name="Google Shape;197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938925" y="81525"/>
            <a:ext cx="2121876" cy="21218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3"/>
          <p:cNvSpPr/>
          <p:nvPr/>
        </p:nvSpPr>
        <p:spPr>
          <a:xfrm>
            <a:off x="437425" y="1773450"/>
            <a:ext cx="11469900" cy="17865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04" name="Google Shape;204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23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 PHYS </a:t>
            </a: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1xx</a:t>
            </a:r>
            <a:endParaRPr/>
          </a:p>
        </p:txBody>
      </p:sp>
      <p:sp>
        <p:nvSpPr>
          <p:cNvPr id="206" name="Google Shape;206;p23"/>
          <p:cNvSpPr txBox="1"/>
          <p:nvPr/>
        </p:nvSpPr>
        <p:spPr>
          <a:xfrm>
            <a:off x="437437" y="273631"/>
            <a:ext cx="10314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Before you go</a:t>
            </a:r>
            <a:endParaRPr/>
          </a:p>
        </p:txBody>
      </p:sp>
      <p:sp>
        <p:nvSpPr>
          <p:cNvPr id="207" name="Google Shape;207;p23"/>
          <p:cNvSpPr txBox="1"/>
          <p:nvPr/>
        </p:nvSpPr>
        <p:spPr>
          <a:xfrm>
            <a:off x="590900" y="1940150"/>
            <a:ext cx="11469900" cy="132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2921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Clean up your area and submit Lab Notes</a:t>
            </a:r>
            <a:endParaRPr i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29210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b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By the deadline:</a:t>
            </a:r>
            <a:r>
              <a:rPr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Lab Homework</a:t>
            </a:r>
            <a:endParaRPr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1C1"/>
        </a:solid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4"/>
          <p:cNvSpPr txBox="1"/>
          <p:nvPr/>
        </p:nvSpPr>
        <p:spPr>
          <a:xfrm>
            <a:off x="10637294" y="6382881"/>
            <a:ext cx="14235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 PHYS 1</a:t>
            </a:r>
            <a:r>
              <a:rPr lang="en-US" sz="18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xx</a:t>
            </a:r>
            <a:endParaRPr sz="18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98" name="Google Shape;98;p14"/>
          <p:cNvSpPr txBox="1"/>
          <p:nvPr/>
        </p:nvSpPr>
        <p:spPr>
          <a:xfrm>
            <a:off x="437437" y="273631"/>
            <a:ext cx="7327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Today’s activities</a:t>
            </a:r>
            <a:endParaRPr/>
          </a:p>
        </p:txBody>
      </p:sp>
      <p:sp>
        <p:nvSpPr>
          <p:cNvPr id="99" name="Google Shape;99;p14"/>
          <p:cNvSpPr txBox="1"/>
          <p:nvPr/>
        </p:nvSpPr>
        <p:spPr>
          <a:xfrm>
            <a:off x="939850" y="1505425"/>
            <a:ext cx="11121000" cy="263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5080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600"/>
              <a:buFont typeface="Open Sans"/>
              <a:buAutoNum type="arabicPeriod"/>
            </a:pPr>
            <a:r>
              <a:rPr b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Thinking about data sets</a:t>
            </a:r>
            <a:endParaRPr b="1"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508000" lvl="0" marL="4572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3600"/>
              <a:buFont typeface="Open Sans"/>
              <a:buAutoNum type="arabicPeriod"/>
            </a:pPr>
            <a:r>
              <a:rPr b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In your team: Comparing data sets</a:t>
            </a:r>
            <a:endParaRPr b="1"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572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7CC3"/>
              </a:buClr>
              <a:buSzPts val="3600"/>
              <a:buFont typeface="Open Sans"/>
              <a:buChar char="○"/>
            </a:pPr>
            <a:r>
              <a:rPr b="1" lang="en-US" sz="3000">
                <a:solidFill>
                  <a:srgbClr val="8E7CC3"/>
                </a:solidFill>
                <a:latin typeface="Open Sans"/>
                <a:ea typeface="Open Sans"/>
                <a:cs typeface="Open Sans"/>
                <a:sym typeface="Open Sans"/>
              </a:rPr>
              <a:t>Wk 1 was: Measuring uncertainty</a:t>
            </a:r>
            <a:endParaRPr b="1" sz="3000">
              <a:solidFill>
                <a:srgbClr val="8E7CC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1" marL="914400" marR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8E7CC3"/>
              </a:buClr>
              <a:buSzPts val="3000"/>
              <a:buFont typeface="Open Sans"/>
              <a:buChar char="○"/>
            </a:pPr>
            <a:r>
              <a:rPr b="1" lang="en-US" sz="3000">
                <a:solidFill>
                  <a:srgbClr val="8E7CC3"/>
                </a:solidFill>
                <a:latin typeface="Open Sans"/>
                <a:ea typeface="Open Sans"/>
                <a:cs typeface="Open Sans"/>
                <a:sym typeface="Open Sans"/>
              </a:rPr>
              <a:t>Wk 2 was: Reducing uncertainty</a:t>
            </a:r>
            <a:endParaRPr b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00" name="Google Shape;100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5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1xx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08" name="Google Shape;108;p15"/>
          <p:cNvSpPr txBox="1"/>
          <p:nvPr/>
        </p:nvSpPr>
        <p:spPr>
          <a:xfrm>
            <a:off x="437425" y="273625"/>
            <a:ext cx="11313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Data sets you care about comparing</a:t>
            </a:r>
            <a:endParaRPr sz="1500"/>
          </a:p>
        </p:txBody>
      </p:sp>
      <p:sp>
        <p:nvSpPr>
          <p:cNvPr id="109" name="Google Shape;109;p15"/>
          <p:cNvSpPr txBox="1"/>
          <p:nvPr/>
        </p:nvSpPr>
        <p:spPr>
          <a:xfrm>
            <a:off x="558075" y="1104625"/>
            <a:ext cx="5415000" cy="55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Open Sans"/>
              <a:buChar char="●"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Time-management based on preference for analog versus digital clocks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Open Sans"/>
              <a:buChar char="●"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Are grades different for students who come to every class vs. miss 1-2 classes?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Open Sans"/>
              <a:buChar char="●"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Are some SAT prep courses more effective than others?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Open Sans"/>
              <a:buChar char="●"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How long do survivors of melanoma cancer live vs. survivors of colon cancer?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spcBef>
                <a:spcPts val="1000"/>
              </a:spcBef>
              <a:spcAft>
                <a:spcPts val="1000"/>
              </a:spcAft>
              <a:buClr>
                <a:srgbClr val="FF0000"/>
              </a:buClr>
              <a:buSzPts val="2400"/>
              <a:buFont typeface="Open Sans"/>
              <a:buChar char="●"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Is studying in groups more effective than studying alone?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10" name="Google Shape;110;p15"/>
          <p:cNvSpPr txBox="1"/>
          <p:nvPr/>
        </p:nvSpPr>
        <p:spPr>
          <a:xfrm>
            <a:off x="6033675" y="1485625"/>
            <a:ext cx="5047200" cy="463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Open Sans"/>
              <a:buChar char="●"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Are results different for name-brand vs. generic drugs?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Open Sans"/>
              <a:buChar char="●"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Are dorm students more successful than commuters?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Open Sans"/>
              <a:buChar char="●"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Do premium-gas cars have higher or lower maintenance costs than </a:t>
            </a: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regular</a:t>
            </a: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-gas cars?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spcBef>
                <a:spcPts val="1000"/>
              </a:spcBef>
              <a:spcAft>
                <a:spcPts val="1000"/>
              </a:spcAft>
              <a:buClr>
                <a:srgbClr val="FF0000"/>
              </a:buClr>
              <a:buSzPts val="2400"/>
              <a:buFont typeface="Open Sans"/>
              <a:buChar char="●"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Weight loss data sets for sane set of people from Sep and Oct. Do they show consistent behavior?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Google Shape;116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16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1xx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18" name="Google Shape;118;p16"/>
          <p:cNvSpPr txBox="1"/>
          <p:nvPr/>
        </p:nvSpPr>
        <p:spPr>
          <a:xfrm>
            <a:off x="437425" y="273625"/>
            <a:ext cx="11623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Data science cares about comparing</a:t>
            </a:r>
            <a:endParaRPr sz="1500"/>
          </a:p>
        </p:txBody>
      </p:sp>
      <p:pic>
        <p:nvPicPr>
          <p:cNvPr id="119" name="Google Shape;119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2425" y="1257025"/>
            <a:ext cx="7010400" cy="47815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69225" y="1257025"/>
            <a:ext cx="7010400" cy="4781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15475" y="1257025"/>
            <a:ext cx="7010400" cy="4781535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16"/>
          <p:cNvSpPr txBox="1"/>
          <p:nvPr/>
        </p:nvSpPr>
        <p:spPr>
          <a:xfrm>
            <a:off x="9692825" y="1461800"/>
            <a:ext cx="2250000" cy="424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Two different methods of measuring the Hubble constant: </a:t>
            </a:r>
            <a:b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b="1"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Do they agree?</a:t>
            </a:r>
            <a:endParaRPr b="1"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Reducing uncertainty is essential!</a:t>
            </a:r>
            <a:endParaRPr b="1"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Google Shape;128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17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1xx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30" name="Google Shape;130;p17"/>
          <p:cNvSpPr txBox="1"/>
          <p:nvPr/>
        </p:nvSpPr>
        <p:spPr>
          <a:xfrm>
            <a:off x="437425" y="273625"/>
            <a:ext cx="115035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Calculating uncertainty from data sets</a:t>
            </a:r>
            <a:endParaRPr sz="4400"/>
          </a:p>
        </p:txBody>
      </p:sp>
      <p:sp>
        <p:nvSpPr>
          <p:cNvPr id="131" name="Google Shape;131;p17"/>
          <p:cNvSpPr txBox="1"/>
          <p:nvPr/>
        </p:nvSpPr>
        <p:spPr>
          <a:xfrm>
            <a:off x="530600" y="1129925"/>
            <a:ext cx="8434200" cy="50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2921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Histogram of students’ repeated </a:t>
            </a:r>
            <a:b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measurements of the pendulum </a:t>
            </a:r>
            <a:b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released from 10°.</a:t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marR="2921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2400"/>
              <a:buFont typeface="Open Sans"/>
              <a:buChar char="●"/>
            </a:pPr>
            <a:r>
              <a:rPr b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Mean</a:t>
            </a: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is indicated with a dot:</a:t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914400" marR="2921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 = 1.67 s</a:t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marR="2921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2400"/>
              <a:buFont typeface="Open Sans"/>
              <a:buChar char="●"/>
            </a:pPr>
            <a:r>
              <a:rPr b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Standard deviation (σ) </a:t>
            </a:r>
            <a:b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is dashed line</a:t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457200" lvl="0" marL="457200" marR="29210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σ(T) = 0.36 s</a:t>
            </a:r>
            <a:endParaRPr b="1"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marR="2921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2400"/>
              <a:buFont typeface="Open Sans"/>
              <a:buChar char="●"/>
            </a:pPr>
            <a:r>
              <a:rPr b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Standard uncertainty in the mean (δ)</a:t>
            </a: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is solid line</a:t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914400" marR="29210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δ(T) = σ(T)/√N = 0.08 s </a:t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29210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	(this group had 17 trials)</a:t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32" name="Google Shape;132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92850" y="1285650"/>
            <a:ext cx="5267325" cy="2847975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17"/>
          <p:cNvSpPr/>
          <p:nvPr/>
        </p:nvSpPr>
        <p:spPr>
          <a:xfrm>
            <a:off x="8382780" y="2337765"/>
            <a:ext cx="164700" cy="164700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34" name="Google Shape;134;p17"/>
          <p:cNvCxnSpPr/>
          <p:nvPr/>
        </p:nvCxnSpPr>
        <p:spPr>
          <a:xfrm>
            <a:off x="1536516" y="2907963"/>
            <a:ext cx="164700" cy="0"/>
          </a:xfrm>
          <a:prstGeom prst="straightConnector1">
            <a:avLst/>
          </a:prstGeom>
          <a:noFill/>
          <a:ln cap="flat" cmpd="sng" w="19050">
            <a:solidFill>
              <a:srgbClr val="521B9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5" name="Google Shape;135;p17"/>
          <p:cNvCxnSpPr/>
          <p:nvPr/>
        </p:nvCxnSpPr>
        <p:spPr>
          <a:xfrm>
            <a:off x="7506150" y="2413875"/>
            <a:ext cx="1917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dash"/>
            <a:round/>
            <a:headEnd len="med" w="med" type="none"/>
            <a:tailEnd len="med" w="med" type="none"/>
          </a:ln>
        </p:spPr>
      </p:cxnSp>
      <p:cxnSp>
        <p:nvCxnSpPr>
          <p:cNvPr id="136" name="Google Shape;136;p17"/>
          <p:cNvCxnSpPr/>
          <p:nvPr/>
        </p:nvCxnSpPr>
        <p:spPr>
          <a:xfrm>
            <a:off x="8252417" y="2408075"/>
            <a:ext cx="427500" cy="0"/>
          </a:xfrm>
          <a:prstGeom prst="straightConnector1">
            <a:avLst/>
          </a:prstGeom>
          <a:noFill/>
          <a:ln cap="flat" cmpd="sng" w="762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37" name="Google Shape;137;p17"/>
          <p:cNvSpPr txBox="1"/>
          <p:nvPr/>
        </p:nvSpPr>
        <p:spPr>
          <a:xfrm>
            <a:off x="5288075" y="5325875"/>
            <a:ext cx="4464900" cy="9234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Uncertainty is reduced by taking more measurements</a:t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Google Shape;143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18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1xx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45" name="Google Shape;145;p18"/>
          <p:cNvSpPr txBox="1"/>
          <p:nvPr/>
        </p:nvSpPr>
        <p:spPr>
          <a:xfrm>
            <a:off x="437425" y="273625"/>
            <a:ext cx="115035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Calculating uncertainty from data sets</a:t>
            </a:r>
            <a:endParaRPr sz="4400"/>
          </a:p>
        </p:txBody>
      </p:sp>
      <p:sp>
        <p:nvSpPr>
          <p:cNvPr id="146" name="Google Shape;146;p18"/>
          <p:cNvSpPr txBox="1"/>
          <p:nvPr/>
        </p:nvSpPr>
        <p:spPr>
          <a:xfrm>
            <a:off x="530600" y="1129925"/>
            <a:ext cx="8434200" cy="21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2921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Histogram of students’ repeated </a:t>
            </a:r>
            <a:b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measurements of the pendulum </a:t>
            </a:r>
            <a:b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released from 10°.</a:t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2921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29210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b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How many trials are shown?</a:t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47" name="Google Shape;147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92850" y="1285650"/>
            <a:ext cx="5267325" cy="2847975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18"/>
          <p:cNvSpPr/>
          <p:nvPr/>
        </p:nvSpPr>
        <p:spPr>
          <a:xfrm>
            <a:off x="8382780" y="2337765"/>
            <a:ext cx="164700" cy="164700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49" name="Google Shape;149;p18"/>
          <p:cNvCxnSpPr/>
          <p:nvPr/>
        </p:nvCxnSpPr>
        <p:spPr>
          <a:xfrm>
            <a:off x="7506150" y="2413875"/>
            <a:ext cx="19173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dash"/>
            <a:round/>
            <a:headEnd len="med" w="med" type="none"/>
            <a:tailEnd len="med" w="med" type="none"/>
          </a:ln>
        </p:spPr>
      </p:cxnSp>
      <p:cxnSp>
        <p:nvCxnSpPr>
          <p:cNvPr id="150" name="Google Shape;150;p18"/>
          <p:cNvCxnSpPr/>
          <p:nvPr/>
        </p:nvCxnSpPr>
        <p:spPr>
          <a:xfrm>
            <a:off x="8252417" y="2408075"/>
            <a:ext cx="427500" cy="0"/>
          </a:xfrm>
          <a:prstGeom prst="straightConnector1">
            <a:avLst/>
          </a:prstGeom>
          <a:noFill/>
          <a:ln cap="flat" cmpd="sng" w="762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51" name="Google Shape;151;p18"/>
          <p:cNvSpPr txBox="1"/>
          <p:nvPr/>
        </p:nvSpPr>
        <p:spPr>
          <a:xfrm>
            <a:off x="530600" y="4513225"/>
            <a:ext cx="8149200" cy="1698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29210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Many of you did 3-5 trials last week, which </a:t>
            </a:r>
            <a:b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doesn’t make much of a histogram (likely not </a:t>
            </a:r>
            <a:b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enough to see patterns in the data).</a:t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29210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Some teams did 12-20 trials - how?</a:t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52" name="Google Shape;152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310625" y="4760952"/>
            <a:ext cx="2188299" cy="1202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804850" y="4359450"/>
            <a:ext cx="1423500" cy="20058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Google Shape;159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19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1xx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61" name="Google Shape;161;p19"/>
          <p:cNvSpPr txBox="1"/>
          <p:nvPr/>
        </p:nvSpPr>
        <p:spPr>
          <a:xfrm>
            <a:off x="437425" y="273625"/>
            <a:ext cx="116235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3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Quantifying distinguishability of data sets</a:t>
            </a:r>
            <a:endParaRPr sz="4300"/>
          </a:p>
        </p:txBody>
      </p:sp>
      <p:sp>
        <p:nvSpPr>
          <p:cNvPr id="162" name="Google Shape;162;p19"/>
          <p:cNvSpPr txBox="1"/>
          <p:nvPr/>
        </p:nvSpPr>
        <p:spPr>
          <a:xfrm>
            <a:off x="437425" y="1363838"/>
            <a:ext cx="115773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Today we will all use the following measure of distinguishability: </a:t>
            </a:r>
            <a:b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For two numbers with uncertainties, A±δA and B±δB, 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63" name="Google Shape;163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43500" y="2638849"/>
            <a:ext cx="5684800" cy="1974350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19"/>
          <p:cNvSpPr txBox="1"/>
          <p:nvPr/>
        </p:nvSpPr>
        <p:spPr>
          <a:xfrm>
            <a:off x="7311075" y="2638850"/>
            <a:ext cx="43044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Difference between the means of the distributions</a:t>
            </a:r>
            <a:endParaRPr i="1"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65" name="Google Shape;165;p19"/>
          <p:cNvSpPr txBox="1"/>
          <p:nvPr/>
        </p:nvSpPr>
        <p:spPr>
          <a:xfrm>
            <a:off x="7340925" y="3851875"/>
            <a:ext cx="42447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Uncertainty of each number</a:t>
            </a:r>
            <a:endParaRPr i="1"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66" name="Google Shape;166;p19"/>
          <p:cNvSpPr txBox="1"/>
          <p:nvPr/>
        </p:nvSpPr>
        <p:spPr>
          <a:xfrm>
            <a:off x="460525" y="4961800"/>
            <a:ext cx="11577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The bigger the “t-prime,” the more distinguishable the numbers</a:t>
            </a:r>
            <a:endParaRPr i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167" name="Google Shape;167;p19"/>
          <p:cNvCxnSpPr/>
          <p:nvPr/>
        </p:nvCxnSpPr>
        <p:spPr>
          <a:xfrm flipH="1">
            <a:off x="3852350" y="2562674"/>
            <a:ext cx="30300" cy="803400"/>
          </a:xfrm>
          <a:prstGeom prst="straightConnector1">
            <a:avLst/>
          </a:prstGeom>
          <a:noFill/>
          <a:ln cap="flat" cmpd="sng" w="28575">
            <a:solidFill>
              <a:srgbClr val="351C75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68" name="Google Shape;168;p19"/>
          <p:cNvCxnSpPr/>
          <p:nvPr/>
        </p:nvCxnSpPr>
        <p:spPr>
          <a:xfrm flipH="1">
            <a:off x="5577900" y="2495925"/>
            <a:ext cx="14700" cy="840600"/>
          </a:xfrm>
          <a:prstGeom prst="straightConnector1">
            <a:avLst/>
          </a:prstGeom>
          <a:noFill/>
          <a:ln cap="flat" cmpd="sng" w="28575">
            <a:solidFill>
              <a:srgbClr val="351C75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Google Shape;174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0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1xx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76" name="Google Shape;176;p20"/>
          <p:cNvSpPr txBox="1"/>
          <p:nvPr/>
        </p:nvSpPr>
        <p:spPr>
          <a:xfrm>
            <a:off x="437425" y="273625"/>
            <a:ext cx="11623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Interpreting </a:t>
            </a:r>
            <a:r>
              <a:rPr b="1" i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t′</a:t>
            </a:r>
            <a:endParaRPr i="1" sz="1500"/>
          </a:p>
        </p:txBody>
      </p:sp>
      <p:graphicFrame>
        <p:nvGraphicFramePr>
          <p:cNvPr id="177" name="Google Shape;177;p20"/>
          <p:cNvGraphicFramePr/>
          <p:nvPr/>
        </p:nvGraphicFramePr>
        <p:xfrm>
          <a:off x="538750" y="14946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{E81D1B9F-81F8-424D-A868-8FB04FBB3343}</a:tableStyleId>
              </a:tblPr>
              <a:tblGrid>
                <a:gridCol w="1905900"/>
                <a:gridCol w="8834525"/>
              </a:tblGrid>
              <a:tr h="5486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Condition</a:t>
                      </a:r>
                      <a:endParaRPr b="1"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8E7CC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8E7CC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8E7CC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8E7CC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Interpretation</a:t>
                      </a:r>
                      <a:endParaRPr b="1"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8E7CC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8E7CC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8E7CC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8E7CC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</a:tr>
              <a:tr h="5833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i="1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t</a:t>
                      </a:r>
                      <a:r>
                        <a:rPr b="1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′ ≪ 1</a:t>
                      </a:r>
                      <a:endParaRPr b="1"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8E7CC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8E7CC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8E7CC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8E7CC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Uncertainty is very large compared to the difference between the means. Reduce uncertainty.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8E7CC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8E7CC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8E7CC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8E7CC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833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1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t</a:t>
                      </a:r>
                      <a:r>
                        <a:rPr b="1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′ ≈ 1</a:t>
                      </a:r>
                      <a:endParaRPr b="1" i="1"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8E7CC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8E7CC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8E7CC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8E7CC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Data sets are </a:t>
                      </a:r>
                      <a:r>
                        <a:rPr b="1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indistinguishable</a:t>
                      </a: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; data sets may represent the same phenomenon.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8E7CC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8E7CC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8E7CC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8E7CC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486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 &lt; </a:t>
                      </a:r>
                      <a:r>
                        <a:rPr b="1" i="1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t</a:t>
                      </a:r>
                      <a:r>
                        <a:rPr b="1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′ &lt; 3 </a:t>
                      </a:r>
                      <a:endParaRPr b="1"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8E7CC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8E7CC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8E7CC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8E7CC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Grey area: maybe the data sets represent the same phenomenon, or maybe not. Reduce uncertainty.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8E7CC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8E7CC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8E7CC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8E7CC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486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1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t</a:t>
                      </a:r>
                      <a:r>
                        <a:rPr b="1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′ &gt; 3</a:t>
                      </a:r>
                      <a:endParaRPr b="1"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8E7CC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8E7CC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8E7CC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8E7CC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Data sets are </a:t>
                      </a:r>
                      <a:r>
                        <a:rPr b="1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distinguishable</a:t>
                      </a: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; data sets probably do not represent the same phenomenon.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8E7CC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8E7CC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8E7CC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8E7CC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178" name="Google Shape;178;p20"/>
          <p:cNvSpPr txBox="1"/>
          <p:nvPr/>
        </p:nvSpPr>
        <p:spPr>
          <a:xfrm>
            <a:off x="7732800" y="280800"/>
            <a:ext cx="44820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This is on the Statistics Vocabulary Reference page</a:t>
            </a:r>
            <a:endParaRPr i="1"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21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1xx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86" name="Google Shape;186;p21"/>
          <p:cNvSpPr txBox="1"/>
          <p:nvPr/>
        </p:nvSpPr>
        <p:spPr>
          <a:xfrm>
            <a:off x="437425" y="273625"/>
            <a:ext cx="11623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Today’s goal</a:t>
            </a:r>
            <a:endParaRPr sz="1500"/>
          </a:p>
        </p:txBody>
      </p:sp>
      <p:sp>
        <p:nvSpPr>
          <p:cNvPr id="187" name="Google Shape;187;p21"/>
          <p:cNvSpPr txBox="1"/>
          <p:nvPr/>
        </p:nvSpPr>
        <p:spPr>
          <a:xfrm>
            <a:off x="561150" y="1157900"/>
            <a:ext cx="11069700" cy="424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Provide the strongest possible evidence to address the question,</a:t>
            </a:r>
            <a:endParaRPr i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Does the period of your pendulum depend on the angle of release?</a:t>
            </a:r>
            <a:endParaRPr b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Start with the In-Lab Questions, then use your good judgment and creative freedom to pursue your investigation.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Consult last week’s feedback and this week’s grading rubric to prepare the best possible lab notes.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