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12192000"/>
  <p:notesSz cx="6858000" cy="9144000"/>
  <p:embeddedFontLst>
    <p:embeddedFont>
      <p:font typeface="Encode Sans"/>
      <p:regular r:id="rId20"/>
      <p:bold r:id="rId21"/>
    </p:embeddedFont>
    <p:embeddedFont>
      <p:font typeface="Encode Sans ExtraBold"/>
      <p:bold r:id="rId22"/>
    </p:embeddedFont>
    <p:embeddedFont>
      <p:font typeface="Lustria"/>
      <p:regular r:id="rId23"/>
    </p:embeddedFont>
    <p:embeddedFont>
      <p:font typeface="Open Sans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8B2D5CE-9678-4143-AFB4-8CB86EE12246}">
  <a:tblStyle styleId="{D8B2D5CE-9678-4143-AFB4-8CB86EE1224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  <a:tblStyle styleId="{556D879F-3849-4273-876C-BA177700EE97}" styleName="Table_1">
    <a:wholeTbl>
      <a:tcTxStyle>
        <a:font>
          <a:latin typeface="New York"/>
          <a:ea typeface="New York"/>
          <a:cs typeface="New York"/>
        </a:font>
        <a:srgbClr val="000000"/>
      </a:tcTxStyle>
      <a:tcStyle>
        <a:tcBdr>
          <a:left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999999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EncodeSans-regular.fntdata"/><Relationship Id="rId22" Type="http://schemas.openxmlformats.org/officeDocument/2006/relationships/font" Target="fonts/EncodeSansExtraBold-bold.fntdata"/><Relationship Id="rId21" Type="http://schemas.openxmlformats.org/officeDocument/2006/relationships/font" Target="fonts/EncodeSans-bold.fntdata"/><Relationship Id="rId24" Type="http://schemas.openxmlformats.org/officeDocument/2006/relationships/font" Target="fonts/OpenSans-regular.fntdata"/><Relationship Id="rId23" Type="http://schemas.openxmlformats.org/officeDocument/2006/relationships/font" Target="fonts/Lustria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italic.fntdata"/><Relationship Id="rId25" Type="http://schemas.openxmlformats.org/officeDocument/2006/relationships/font" Target="fonts/OpenSans-bold.fntdata"/><Relationship Id="rId27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7e9a74440c_0_1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g27e9a74440c_0_1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27e9a74440c_0_1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7e9a74440c_0_1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7" name="Google Shape;187;g27e9a74440c_0_1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27e9a74440c_0_1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7e9a74440c_0_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g27e9a74440c_0_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27e9a74440c_0_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b0db109be4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g1b0db109be4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1b0db109be4_0_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c17ba7deb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1c17ba7deb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1c17ba7debd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dd1547dd4_0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1bdd1547dd4_0_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1bdd1547dd4_0_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7e9a74440c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g27e9a74440c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g27e9a74440c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bdd1547dd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g1bdd1547dd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1bdd1547dd4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1b0db109be4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g1b0db109be4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1b0db109be4_0_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b0db109be4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" name="Google Shape;147;g1b0db109be4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1b0db109be4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bdd1547dd4_0_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g1bdd1547dd4_0_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1bdd1547dd4_0_3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bdd1547dd4_0_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g1bdd1547dd4_0_8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1bdd1547dd4_0_8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hyperlink" Target="https://physicstoday.scitation.org/doi/10.1063/1.882568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hyperlink" Target="https://www.desmos.com/calculator/9myluruu0i" TargetMode="External"/><Relationship Id="rId5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117: Physics - Lab 2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612950" y="1543461"/>
            <a:ext cx="8661300" cy="24012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Sit with the same team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Same lab notes doc as last week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Review lab notes feedback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81" name="Google Shape;181;p22"/>
          <p:cNvSpPr txBox="1"/>
          <p:nvPr/>
        </p:nvSpPr>
        <p:spPr>
          <a:xfrm>
            <a:off x="420600" y="273625"/>
            <a:ext cx="1112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Distinguishing data sets</a:t>
            </a:r>
            <a:endParaRPr sz="1500"/>
          </a:p>
        </p:txBody>
      </p:sp>
      <p:pic>
        <p:nvPicPr>
          <p:cNvPr id="182" name="Google Shape;18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275" y="1503276"/>
            <a:ext cx="6620624" cy="396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2"/>
          <p:cNvSpPr txBox="1"/>
          <p:nvPr/>
        </p:nvSpPr>
        <p:spPr>
          <a:xfrm>
            <a:off x="7526750" y="1812800"/>
            <a:ext cx="39690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Gain (h) on a standardized mechanics exam from </a:t>
            </a:r>
            <a:r>
              <a:rPr b="1" lang="en-US" sz="2400">
                <a:solidFill>
                  <a:srgbClr val="1C4587"/>
                </a:solidFill>
                <a:latin typeface="Open Sans"/>
                <a:ea typeface="Open Sans"/>
                <a:cs typeface="Open Sans"/>
                <a:sym typeface="Open Sans"/>
              </a:rPr>
              <a:t>traditional lectures (blue),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collaborative conceptual problem-solving (red),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and </a:t>
            </a:r>
            <a:r>
              <a:rPr b="1" lang="en-US" sz="2400">
                <a:solidFill>
                  <a:srgbClr val="6AA84F"/>
                </a:solidFill>
                <a:latin typeface="Open Sans"/>
                <a:ea typeface="Open Sans"/>
                <a:cs typeface="Open Sans"/>
                <a:sym typeface="Open Sans"/>
              </a:rPr>
              <a:t>mixed lecture-lab classes (green)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at 8 institutions. N = # of classes.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4" name="Google Shape;184;p22"/>
          <p:cNvSpPr txBox="1"/>
          <p:nvPr/>
        </p:nvSpPr>
        <p:spPr>
          <a:xfrm>
            <a:off x="7526750" y="5703200"/>
            <a:ext cx="4542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https://physicstoday.scitation.org/doi/10.1063/1.882568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92" name="Google Shape;192;p23"/>
          <p:cNvSpPr txBox="1"/>
          <p:nvPr/>
        </p:nvSpPr>
        <p:spPr>
          <a:xfrm>
            <a:off x="420600" y="273625"/>
            <a:ext cx="1112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Distinguishing data sets</a:t>
            </a:r>
            <a:endParaRPr sz="1500"/>
          </a:p>
        </p:txBody>
      </p:sp>
      <p:sp>
        <p:nvSpPr>
          <p:cNvPr id="193" name="Google Shape;193;p23"/>
          <p:cNvSpPr txBox="1"/>
          <p:nvPr/>
        </p:nvSpPr>
        <p:spPr>
          <a:xfrm>
            <a:off x="6749050" y="5019550"/>
            <a:ext cx="5635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https://www.pnas.org/doi/10.1073/pnas.1319030111</a:t>
            </a:r>
            <a:endParaRPr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94" name="Google Shape;19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2975" y="1174100"/>
            <a:ext cx="5795281" cy="4973456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3"/>
          <p:cNvSpPr txBox="1"/>
          <p:nvPr/>
        </p:nvSpPr>
        <p:spPr>
          <a:xfrm>
            <a:off x="6749050" y="1461800"/>
            <a:ext cx="51939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“On average, students in traditional lecture courses are 1.5 times more likely to fail than students in courses with active learning. Average failure rates were 21.8% under active learning but 33.8% under traditional lecturing—a difference that represents a 55% increase.”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4"/>
          <p:cNvSpPr/>
          <p:nvPr/>
        </p:nvSpPr>
        <p:spPr>
          <a:xfrm>
            <a:off x="559975" y="1254525"/>
            <a:ext cx="9447600" cy="27702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2" name="Google Shape;202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04" name="Google Shape;204;p24"/>
          <p:cNvSpPr txBox="1"/>
          <p:nvPr/>
        </p:nvSpPr>
        <p:spPr>
          <a:xfrm>
            <a:off x="437425" y="273625"/>
            <a:ext cx="11623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6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Data sets that matter to you</a:t>
            </a:r>
            <a:endParaRPr sz="4600"/>
          </a:p>
        </p:txBody>
      </p:sp>
      <p:sp>
        <p:nvSpPr>
          <p:cNvPr id="205" name="Google Shape;205;p24"/>
          <p:cNvSpPr txBox="1"/>
          <p:nvPr/>
        </p:nvSpPr>
        <p:spPr>
          <a:xfrm>
            <a:off x="680100" y="1306475"/>
            <a:ext cx="11121600" cy="47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teams, discuss: 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What are two data sets for which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knowing whether they are the same or not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would make a difference to you / your life?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(This is also the Lab Homework)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CC0000"/>
              </a:solidFill>
              <a:highlight>
                <a:srgbClr val="FFFF00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4B2E83"/>
                </a:solidFill>
                <a:highlight>
                  <a:srgbClr val="FFFF00"/>
                </a:highlight>
                <a:latin typeface="Open Sans"/>
                <a:ea typeface="Open Sans"/>
                <a:cs typeface="Open Sans"/>
                <a:sym typeface="Open Sans"/>
              </a:rPr>
              <a:t>Prof. Scherr’s examples: </a:t>
            </a:r>
            <a:endParaRPr sz="2200">
              <a:solidFill>
                <a:srgbClr val="4B2E83"/>
              </a:solidFill>
              <a:highlight>
                <a:srgbClr val="FFFF00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highlight>
                  <a:srgbClr val="FFFF00"/>
                </a:highlight>
                <a:latin typeface="Open Sans"/>
                <a:ea typeface="Open Sans"/>
                <a:cs typeface="Open Sans"/>
                <a:sym typeface="Open Sans"/>
              </a:rPr>
              <a:t>Are medical outcomes different for people like me who take Paxlovid or don’t?</a:t>
            </a:r>
            <a:endParaRPr sz="2200">
              <a:solidFill>
                <a:srgbClr val="4B2E83"/>
              </a:solidFill>
              <a:highlight>
                <a:srgbClr val="FFFF00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highlight>
                  <a:srgbClr val="FFFF00"/>
                </a:highlight>
                <a:latin typeface="Open Sans"/>
                <a:ea typeface="Open Sans"/>
                <a:cs typeface="Open Sans"/>
                <a:sym typeface="Open Sans"/>
              </a:rPr>
              <a:t>Are students more satisfied with my class if the class has Peer Facilitators? </a:t>
            </a:r>
            <a:endParaRPr sz="2200">
              <a:solidFill>
                <a:srgbClr val="4B2E83"/>
              </a:solidFill>
              <a:highlight>
                <a:srgbClr val="FFFF00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highlight>
                  <a:srgbClr val="FFFF00"/>
                </a:highlight>
                <a:latin typeface="Open Sans"/>
                <a:ea typeface="Open Sans"/>
                <a:cs typeface="Open Sans"/>
                <a:sym typeface="Open Sans"/>
              </a:rPr>
              <a:t>Does the frequency of hate crimes depend on who’s in office?</a:t>
            </a:r>
            <a:endParaRPr sz="2200">
              <a:solidFill>
                <a:srgbClr val="4B2E83"/>
              </a:solidFill>
              <a:highlight>
                <a:srgbClr val="FFFF00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6" name="Google Shape;206;p24"/>
          <p:cNvSpPr txBox="1"/>
          <p:nvPr/>
        </p:nvSpPr>
        <p:spPr>
          <a:xfrm>
            <a:off x="3954825" y="4386225"/>
            <a:ext cx="5841900" cy="61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REPLACE WITH YOUR OWN EXAMPLES</a:t>
            </a:r>
            <a:endParaRPr b="1" sz="2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5"/>
          <p:cNvSpPr/>
          <p:nvPr/>
        </p:nvSpPr>
        <p:spPr>
          <a:xfrm>
            <a:off x="629825" y="1378575"/>
            <a:ext cx="10375500" cy="2507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3" name="Google Shape;21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15" name="Google Shape;215;p25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Reducing uncertainty</a:t>
            </a:r>
            <a:endParaRPr sz="1500"/>
          </a:p>
        </p:txBody>
      </p:sp>
      <p:sp>
        <p:nvSpPr>
          <p:cNvPr id="216" name="Google Shape;216;p25"/>
          <p:cNvSpPr txBox="1"/>
          <p:nvPr/>
        </p:nvSpPr>
        <p:spPr>
          <a:xfrm>
            <a:off x="752000" y="1485625"/>
            <a:ext cx="10473600" cy="20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Answer the rest of the “Lab 2 In-Lab Questions”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(in Canvas).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Start by revisiting your team agreement.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Record everything in your lab notes.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6"/>
          <p:cNvSpPr/>
          <p:nvPr/>
        </p:nvSpPr>
        <p:spPr>
          <a:xfrm>
            <a:off x="437425" y="1773450"/>
            <a:ext cx="11469900" cy="17865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3" name="Google Shape;22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/>
          </a:p>
        </p:txBody>
      </p:sp>
      <p:sp>
        <p:nvSpPr>
          <p:cNvPr id="225" name="Google Shape;225;p26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226" name="Google Shape;226;p26"/>
          <p:cNvSpPr txBox="1"/>
          <p:nvPr/>
        </p:nvSpPr>
        <p:spPr>
          <a:xfrm>
            <a:off x="590900" y="1940150"/>
            <a:ext cx="11469900" cy="13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 and submit Lab Notes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99" name="Google Shape;99;p14"/>
          <p:cNvSpPr txBox="1"/>
          <p:nvPr/>
        </p:nvSpPr>
        <p:spPr>
          <a:xfrm>
            <a:off x="939850" y="1505425"/>
            <a:ext cx="11121000" cy="340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Noto Sans Symbol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Grading reminders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Whole class: Thinking about data sets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team: Reducing uncertainty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36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Last week</a:t>
            </a: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: Measuring uncertainty</a:t>
            </a:r>
            <a:endParaRPr b="1" sz="3000">
              <a:solidFill>
                <a:srgbClr val="8E7CC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8E7CC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Next week: Comparing data sets</a:t>
            </a:r>
            <a:endParaRPr b="1" sz="3000">
              <a:solidFill>
                <a:srgbClr val="8E7CC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0" name="Google Shape;10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Grading reminder</a:t>
            </a:r>
            <a:endParaRPr sz="1500"/>
          </a:p>
        </p:txBody>
      </p:sp>
      <p:sp>
        <p:nvSpPr>
          <p:cNvPr id="109" name="Google Shape;109;p15"/>
          <p:cNvSpPr txBox="1"/>
          <p:nvPr/>
        </p:nvSpPr>
        <p:spPr>
          <a:xfrm>
            <a:off x="437425" y="1321600"/>
            <a:ext cx="11439900" cy="30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traditional labs, you may have been graded on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whether you reproduced a predetermined “right” answer. </a:t>
            </a:r>
            <a:b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 here.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will 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have any points deducted if: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produce unusual findings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Your experimental design fails miserably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Your conclusions are contrary to models from lecture</a:t>
            </a:r>
            <a:endParaRPr b="1" sz="24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0" name="Google Shape;11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03400" y="186325"/>
            <a:ext cx="3196101" cy="3196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123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notebook grading</a:t>
            </a:r>
            <a:endParaRPr sz="1500"/>
          </a:p>
        </p:txBody>
      </p:sp>
      <p:graphicFrame>
        <p:nvGraphicFramePr>
          <p:cNvPr id="119" name="Google Shape;119;p16"/>
          <p:cNvGraphicFramePr/>
          <p:nvPr/>
        </p:nvGraphicFramePr>
        <p:xfrm>
          <a:off x="474925" y="1301475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{D8B2D5CE-9678-4143-AFB4-8CB86EE12246}</a:tableStyleId>
              </a:tblPr>
              <a:tblGrid>
                <a:gridCol w="2494325"/>
                <a:gridCol w="7193750"/>
              </a:tblGrid>
              <a:tr h="118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Team agrmnt &amp; open. discuss.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Team agreement is clearly stated, opening discussion is recorded for future reference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154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Consecutive periods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Benefits of measuring consecutive periods are explained logically, with realistic limitations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C9DAF8"/>
                    </a:solidFill>
                  </a:tcPr>
                </a:tc>
              </a:tr>
              <a:tr h="1034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Collaboration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Other teams are consulted and credited for their ideas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&amp; uncertainty reduction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(3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ources of uncertainty are identified, quantified, and reduced. Data collection decisions are clear and justified for reducing uncertainty.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</a:tbl>
          </a:graphicData>
        </a:graphic>
      </p:graphicFrame>
      <p:pic>
        <p:nvPicPr>
          <p:cNvPr id="120" name="Google Shape;12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38925" y="81525"/>
            <a:ext cx="2121876" cy="212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Grading reminder</a:t>
            </a:r>
            <a:endParaRPr sz="1500"/>
          </a:p>
        </p:txBody>
      </p:sp>
      <p:sp>
        <p:nvSpPr>
          <p:cNvPr id="129" name="Google Shape;129;p17"/>
          <p:cNvSpPr txBox="1"/>
          <p:nvPr/>
        </p:nvSpPr>
        <p:spPr>
          <a:xfrm>
            <a:off x="437425" y="1104625"/>
            <a:ext cx="7985100" cy="10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are also graded on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practices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(group check-in during lab).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0" name="Google Shape;13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79125" y="186325"/>
            <a:ext cx="2220375" cy="22203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1" name="Google Shape;131;p17"/>
          <p:cNvGraphicFramePr/>
          <p:nvPr/>
        </p:nvGraphicFramePr>
        <p:xfrm>
          <a:off x="523375" y="231005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{556D879F-3849-4273-876C-BA177700EE97}</a:tableStyleId>
              </a:tblPr>
              <a:tblGrid>
                <a:gridCol w="2578925"/>
                <a:gridCol w="8039000"/>
              </a:tblGrid>
              <a:tr h="686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Promptness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On time, stay as long as needed to complete work well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</a:tr>
              <a:tr h="87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Teamwork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All </a:t>
                      </a: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moving along productively, not wasting time, capitalizing on all members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</a:tr>
              <a:tr h="892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Justification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All 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understand what they</a:t>
                      </a: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’re doing, why they’re doing it, and what’s next.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</a:tr>
              <a:tr h="61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Responsiveness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R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espond</a:t>
                      </a: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 productively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 to issues, concerns, surprises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CFE2F3"/>
                    </a:solidFill>
                  </a:tcPr>
                </a:tc>
              </a:tr>
              <a:tr h="7891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Exploration</a:t>
                      </a:r>
                      <a:endParaRPr b="1"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C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reatively pursue ways to reduce uncertainty,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</a:rPr>
                      </a:br>
                      <a:r>
                        <a:rPr lang="en-US" sz="2400">
                          <a:solidFill>
                            <a:srgbClr val="521B93"/>
                          </a:solidFill>
                          <a:latin typeface="New York"/>
                          <a:ea typeface="New York"/>
                          <a:cs typeface="New York"/>
                          <a:sym typeface="New York"/>
                        </a:rPr>
                        <a:t>new directions that emerge from data</a:t>
                      </a:r>
                      <a:endParaRPr sz="2400">
                        <a:solidFill>
                          <a:srgbClr val="521B93"/>
                        </a:solidFill>
                        <a:latin typeface="New York"/>
                        <a:ea typeface="New York"/>
                        <a:cs typeface="New York"/>
                        <a:sym typeface="New York"/>
                      </a:endParaRPr>
                    </a:p>
                  </a:txBody>
                  <a:tcPr marT="0" marB="0" marR="68575" marL="68575">
                    <a:solidFill>
                      <a:srgbClr val="D9D2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39" name="Google Shape;139;p18"/>
          <p:cNvSpPr txBox="1"/>
          <p:nvPr/>
        </p:nvSpPr>
        <p:spPr>
          <a:xfrm>
            <a:off x="437425" y="273625"/>
            <a:ext cx="113937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Vocabulary						</a:t>
            </a:r>
            <a:r>
              <a:rPr i="1" lang="en-US" sz="2400">
                <a:solidFill>
                  <a:srgbClr val="582F84"/>
                </a:solidFill>
                <a:latin typeface="Encode Sans"/>
                <a:ea typeface="Encode Sans"/>
                <a:cs typeface="Encode Sans"/>
                <a:sym typeface="Encode Sans"/>
              </a:rPr>
              <a:t>(see Statistics Vocabulary on Canvas)</a:t>
            </a:r>
            <a:endParaRPr i="1" sz="2400"/>
          </a:p>
        </p:txBody>
      </p:sp>
      <p:sp>
        <p:nvSpPr>
          <p:cNvPr id="140" name="Google Shape;140;p18"/>
          <p:cNvSpPr txBox="1"/>
          <p:nvPr/>
        </p:nvSpPr>
        <p:spPr>
          <a:xfrm>
            <a:off x="752000" y="1257025"/>
            <a:ext cx="10473600" cy="25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95300" lvl="0" marL="6096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Uncertainty: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Inevitable limitations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in measurement precision associated with the methods or tools we use to make measurements.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Error: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An </a:t>
            </a:r>
            <a:r>
              <a:rPr lang="en-US" sz="30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avoidable mistake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in doing something.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If a human made an error, fix it.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1" name="Google Shape;141;p18"/>
          <p:cNvPicPr preferRelativeResize="0"/>
          <p:nvPr/>
        </p:nvPicPr>
        <p:blipFill rotWithShape="1">
          <a:blip r:embed="rId4">
            <a:alphaModFix/>
          </a:blip>
          <a:srcRect b="17253" l="0" r="0" t="0"/>
          <a:stretch/>
        </p:blipFill>
        <p:spPr>
          <a:xfrm>
            <a:off x="2551225" y="4544550"/>
            <a:ext cx="6757024" cy="1790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8"/>
          <p:cNvSpPr txBox="1"/>
          <p:nvPr/>
        </p:nvSpPr>
        <p:spPr>
          <a:xfrm>
            <a:off x="1971000" y="3938725"/>
            <a:ext cx="2211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Accurate</a:t>
            </a:r>
            <a:endParaRPr b="1" sz="2800"/>
          </a:p>
        </p:txBody>
      </p:sp>
      <p:sp>
        <p:nvSpPr>
          <p:cNvPr id="143" name="Google Shape;143;p18"/>
          <p:cNvSpPr txBox="1"/>
          <p:nvPr/>
        </p:nvSpPr>
        <p:spPr>
          <a:xfrm>
            <a:off x="4030200" y="3938725"/>
            <a:ext cx="3831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Accurate &amp; Precise</a:t>
            </a:r>
            <a:endParaRPr b="1" sz="2800"/>
          </a:p>
        </p:txBody>
      </p:sp>
      <p:sp>
        <p:nvSpPr>
          <p:cNvPr id="144" name="Google Shape;144;p18"/>
          <p:cNvSpPr txBox="1"/>
          <p:nvPr/>
        </p:nvSpPr>
        <p:spPr>
          <a:xfrm>
            <a:off x="7861200" y="3938725"/>
            <a:ext cx="1781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Precise</a:t>
            </a:r>
            <a:endParaRPr b="1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Comparing data sets</a:t>
            </a:r>
            <a:endParaRPr sz="1500"/>
          </a:p>
        </p:txBody>
      </p:sp>
      <p:sp>
        <p:nvSpPr>
          <p:cNvPr id="153" name="Google Shape;153;p19"/>
          <p:cNvSpPr txBox="1"/>
          <p:nvPr/>
        </p:nvSpPr>
        <p:spPr>
          <a:xfrm>
            <a:off x="8332700" y="1257700"/>
            <a:ext cx="3728100" cy="51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Overlapping h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istograms of students’ repeated measurements of time (for some process).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Mean is indicated with a </a:t>
            </a: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vertical line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Play with graphs (link in 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today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’s In-Lab Questions): </a:t>
            </a:r>
            <a:r>
              <a:rPr lang="en-US" sz="24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https://www.desmos.com/calculator/9myluruu0i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	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4" name="Google Shape;154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5850" y="1207850"/>
            <a:ext cx="7687843" cy="4973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62" name="Google Shape;162;p20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Comparing data sets</a:t>
            </a:r>
            <a:endParaRPr sz="1500"/>
          </a:p>
        </p:txBody>
      </p:sp>
      <p:sp>
        <p:nvSpPr>
          <p:cNvPr id="163" name="Google Shape;163;p20"/>
          <p:cNvSpPr txBox="1"/>
          <p:nvPr/>
        </p:nvSpPr>
        <p:spPr>
          <a:xfrm>
            <a:off x="752000" y="1409425"/>
            <a:ext cx="11121600" cy="40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191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AutoNum type="arabicPeriod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Do you think any of the histograms could represent measurements of the same thing, or are these different things? Why?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AutoNum type="arabicPeriod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On your whiteboard, 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invent a way to </a:t>
            </a:r>
            <a:r>
              <a:rPr b="1" lang="en-US" sz="30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quantify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the </a:t>
            </a: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distinguishability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of data sets. That is, come up with a way to calculate a number such that the bigger the number, the more different the data sets.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914400" marR="2921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What factors will matter?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4" name="Google Shape;164;p20"/>
          <p:cNvSpPr txBox="1"/>
          <p:nvPr/>
        </p:nvSpPr>
        <p:spPr>
          <a:xfrm>
            <a:off x="8354600" y="5121675"/>
            <a:ext cx="3553800" cy="15699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Photograph your whiteboard for your lab notes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Comparing data sets: Key points</a:t>
            </a:r>
            <a:endParaRPr sz="1500"/>
          </a:p>
        </p:txBody>
      </p:sp>
      <p:sp>
        <p:nvSpPr>
          <p:cNvPr id="173" name="Google Shape;173;p21"/>
          <p:cNvSpPr txBox="1"/>
          <p:nvPr/>
        </p:nvSpPr>
        <p:spPr>
          <a:xfrm>
            <a:off x="752000" y="1638025"/>
            <a:ext cx="11121600" cy="27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Confidence improves with more measurements.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Distinguishability is relative to: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AutoNum type="alphaLcPeriod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width of the distribution (related to </a:t>
            </a: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uncertainty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rtl="0" algn="l"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AutoNum type="alphaLcPeriod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distance between the centers of the distributions </a:t>
            </a: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(difference between the means)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