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embeddedFontLst>
    <p:embeddedFont>
      <p:font typeface="Encode Sans ExtraBold"/>
      <p:bold r:id="rId15"/>
    </p:embeddedFont>
    <p:embeddedFont>
      <p:font typeface="Lustria"/>
      <p:regular r:id="rId16"/>
    </p:embeddedFont>
    <p:embeddedFont>
      <p:font typeface="Open Sans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5F6146C-6E26-4303-A976-E56F74538F9B}">
  <a:tblStyle styleId="{75F6146C-6E26-4303-A976-E56F74538F9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EncodeSansExtraBold-bold.fntdata"/><Relationship Id="rId14" Type="http://schemas.openxmlformats.org/officeDocument/2006/relationships/slide" Target="slides/slide9.xml"/><Relationship Id="rId17" Type="http://schemas.openxmlformats.org/officeDocument/2006/relationships/font" Target="fonts/OpenSans-regular.fntdata"/><Relationship Id="rId16" Type="http://schemas.openxmlformats.org/officeDocument/2006/relationships/font" Target="fonts/Lustria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italic.fntdata"/><Relationship Id="rId6" Type="http://schemas.openxmlformats.org/officeDocument/2006/relationships/slide" Target="slides/slide1.xml"/><Relationship Id="rId18" Type="http://schemas.openxmlformats.org/officeDocument/2006/relationships/font" Target="fonts/Open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d2829b2757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g3d2829b2757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3d2829b2757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d2829b2757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g3d2829b2757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3d2829b2757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d2829b2757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g3d2829b2757_0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3d2829b2757_0_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d2829b2757_0_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" name="Google Shape;124;g3d2829b2757_0_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3d2829b2757_0_3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1482ff435c_0_2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g21482ff435c_0_2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21482ff435c_0_2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6f9dda092b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g26f9dda092b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26f9dda092b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006fbda0de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g2006fbda0d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2006fbda0de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2856ff49f1_0_1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22856ff49f1_0_1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22856ff49f1_0_1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123: Physics - Lab 6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765349" y="1932703"/>
            <a:ext cx="8661300" cy="33246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Sit with your same team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over feedback on lab notes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Start a new lab doc today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4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What makes a good research question?</a:t>
            </a:r>
            <a:endParaRPr sz="1500"/>
          </a:p>
        </p:txBody>
      </p:sp>
      <p:sp>
        <p:nvSpPr>
          <p:cNvPr id="98" name="Google Shape;98;p14"/>
          <p:cNvSpPr txBox="1"/>
          <p:nvPr/>
        </p:nvSpPr>
        <p:spPr>
          <a:xfrm>
            <a:off x="558075" y="1257025"/>
            <a:ext cx="109578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Answerable: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is a question, uses well-defined terms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Multiple possible believable answers, 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so you learn;</a:t>
            </a:r>
            <a:b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not an answer you already know, probably not yes/no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Experimental: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answerable with data and evidence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Feasible: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Answerable within your abilities and resources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Focused and Generalizable: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Specific to this experiment, yet will produce knowledge that is useful in other contexts</a:t>
            </a:r>
            <a:endParaRPr b="1"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" name="Google Shape;99;p14"/>
          <p:cNvSpPr txBox="1"/>
          <p:nvPr/>
        </p:nvSpPr>
        <p:spPr>
          <a:xfrm>
            <a:off x="863100" y="5330900"/>
            <a:ext cx="4968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✅	“How many swings before a pendulum loses 5° of amplitude?”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6671400" y="5330900"/>
            <a:ext cx="4968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❌ “Test the elastic force, compare objects and gravity.”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5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Sample research questions</a:t>
            </a:r>
            <a:endParaRPr sz="1500"/>
          </a:p>
        </p:txBody>
      </p:sp>
      <p:sp>
        <p:nvSpPr>
          <p:cNvPr id="109" name="Google Shape;109;p15"/>
          <p:cNvSpPr txBox="1"/>
          <p:nvPr/>
        </p:nvSpPr>
        <p:spPr>
          <a:xfrm>
            <a:off x="368525" y="1104625"/>
            <a:ext cx="11692200" cy="49359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Does each meet the criteria? If not, what’s wrong?</a:t>
            </a:r>
            <a:endParaRPr i="1"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Using a string to make transverse waves, with different materials.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If we change the acceleration of gravity, would that change the pendulum period?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dampening deplete the amplitude of oscillation - is it linear?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 transverse oscillations of a spring's payload affect the period of the longitudinal oscillations of the spring?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the tension of the spring affects the speed of an object?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Does the temperature of a spring influence the spring constant?  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Why does a pendulum swing so regularly?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200"/>
              <a:buFont typeface="Open Sans"/>
              <a:buAutoNum type="alphaUcPeriod"/>
            </a:pPr>
            <a:r>
              <a:rPr lang="en-US" sz="22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 springs with nonuniform spring constants affect the period of the oscillations?</a:t>
            </a:r>
            <a:endParaRPr sz="22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6264425" y="1059975"/>
            <a:ext cx="5946600" cy="461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SUBSTITUTE WITH QUESTIONS FROM YOUR OWN STUDENTS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6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Sample research questions</a:t>
            </a:r>
            <a:endParaRPr sz="1500"/>
          </a:p>
        </p:txBody>
      </p:sp>
      <p:sp>
        <p:nvSpPr>
          <p:cNvPr id="119" name="Google Shape;119;p16"/>
          <p:cNvSpPr txBox="1"/>
          <p:nvPr/>
        </p:nvSpPr>
        <p:spPr>
          <a:xfrm>
            <a:off x="368525" y="1104625"/>
            <a:ext cx="7490700" cy="5700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Using a string to make transverse waves, with different materials.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If we change the acceleration of gravity, would that change the pendulum period?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dampening deplete the amplitude of oscillation - is it linear?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 transverse oscillations of a spring's payload affect the period of the longitudinal oscillations of the spring?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the tension of the spring affects the speed of an object?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Does the temperature of a spring influence the spring constant?  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Why does a pendulum swing so regularly?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 springs with nonuniform spring constants affect the period of the oscillations?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0" name="Google Shape;120;p16"/>
          <p:cNvSpPr txBox="1"/>
          <p:nvPr/>
        </p:nvSpPr>
        <p:spPr>
          <a:xfrm>
            <a:off x="8032050" y="1104625"/>
            <a:ext cx="4071900" cy="53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Need a question.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Not feasible.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This could be good!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Could be good! 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There’s not one single speed, or one single tension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Probably not feasible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Not experimental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We don’t have such springs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1" name="Google Shape;121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ECE0C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7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FF0000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Q’s whose answers we already know</a:t>
            </a:r>
            <a:endParaRPr sz="1500">
              <a:solidFill>
                <a:srgbClr val="FF0000"/>
              </a:solidFill>
            </a:endParaRPr>
          </a:p>
        </p:txBody>
      </p:sp>
      <p:sp>
        <p:nvSpPr>
          <p:cNvPr id="129" name="Google Shape;129;p17"/>
          <p:cNvSpPr txBox="1"/>
          <p:nvPr/>
        </p:nvSpPr>
        <p:spPr>
          <a:xfrm>
            <a:off x="558075" y="1257025"/>
            <a:ext cx="10957800" cy="47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Known from earlier coursework:</a:t>
            </a:r>
            <a:endParaRPr b="1" i="1"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What effect does different masses have on the period of a pendulum?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What effect does different masses have on the period of a spring?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the length of a pendulum affect its period of oscillation?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spring constant affect the period of a spring?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Kinda obvious:</a:t>
            </a:r>
            <a:endParaRPr b="1" i="1"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Does using different type of materials for damping a spring affect the amount of damping?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the frequency of a sound wave affect the pitch perceived by the human ear?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6264425" y="1059975"/>
            <a:ext cx="5946600" cy="7389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THIS IF YOUR STUDENTS ALSO ASKED THIS KIND OF QUESTION; SUBSTITUTE WITH YOUR STUDENTS’ QUESTIONS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8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Goal for this week</a:t>
            </a:r>
            <a:endParaRPr sz="1500"/>
          </a:p>
        </p:txBody>
      </p:sp>
      <p:sp>
        <p:nvSpPr>
          <p:cNvPr id="139" name="Google Shape;139;p18"/>
          <p:cNvSpPr txBox="1"/>
          <p:nvPr/>
        </p:nvSpPr>
        <p:spPr>
          <a:xfrm>
            <a:off x="561150" y="1573750"/>
            <a:ext cx="11201400" cy="3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Provide the strongest possible evidence to address the question,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What is the quantitative relationship between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b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tone produced by an object and its length?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Bottles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Tubes (open or closed)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Tuning forks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Tips for measuring tones are in the Lab Questions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9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Tips for a successful investigation</a:t>
            </a:r>
            <a:endParaRPr sz="1500"/>
          </a:p>
        </p:txBody>
      </p:sp>
      <p:sp>
        <p:nvSpPr>
          <p:cNvPr id="148" name="Google Shape;148;p19"/>
          <p:cNvSpPr txBox="1"/>
          <p:nvPr/>
        </p:nvSpPr>
        <p:spPr>
          <a:xfrm>
            <a:off x="495300" y="1324100"/>
            <a:ext cx="11201400" cy="35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You are allowed and even encouraged to scrap your experiment and redesign it based on preliminary observations. 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You are welcome (and highly encouraged) to discuss your results with other groups.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Decide how best to communicate your findings. If you create a graph, use a rubric to remind yourself what all to include.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Keep an eye out for interesting effects that you may want to investigate next week.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57" name="Google Shape;157;p20"/>
          <p:cNvGraphicFramePr/>
          <p:nvPr/>
        </p:nvGraphicFramePr>
        <p:xfrm>
          <a:off x="608800" y="1328075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{75F6146C-6E26-4303-A976-E56F74538F9B}</a:tableStyleId>
              </a:tblPr>
              <a:tblGrid>
                <a:gridCol w="1999300"/>
                <a:gridCol w="8269325"/>
                <a:gridCol w="1021300"/>
              </a:tblGrid>
              <a:tr h="1707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Methods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is described clearly and completely, including which objects are tested, how tones are measured, how uncertainties are measured and minimized, and how each group member contributes.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  <a:tr h="961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Analysis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Analyses are described clearly and completely, so that an outsider could reproduce them.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r>
                        <a:rPr lang="en-US" sz="20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</a:t>
                      </a:r>
                      <a:endParaRPr sz="20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</a:tr>
              <a:tr h="130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Results and conclusions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Analyses are interpreted using appropriate argumentation practices to reach sound conclusions. Findings are communicated convincingly.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  <a:tr h="1004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Integrity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Multiple practical strategies for mitigating bias are described and carried out. 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sp>
        <p:nvSpPr>
          <p:cNvPr id="158" name="Google Shape;158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1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166" name="Google Shape;166;p21"/>
          <p:cNvSpPr/>
          <p:nvPr/>
        </p:nvSpPr>
        <p:spPr>
          <a:xfrm>
            <a:off x="285025" y="1245150"/>
            <a:ext cx="11469900" cy="2388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1"/>
          <p:cNvSpPr txBox="1"/>
          <p:nvPr/>
        </p:nvSpPr>
        <p:spPr>
          <a:xfrm>
            <a:off x="629825" y="1445225"/>
            <a:ext cx="11469900" cy="18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8" name="Google Shape;168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